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handoutMasterIdLst>
    <p:handoutMasterId r:id="rId33"/>
  </p:handoutMasterIdLst>
  <p:sldIdLst>
    <p:sldId id="256" r:id="rId2"/>
    <p:sldId id="287" r:id="rId3"/>
    <p:sldId id="284" r:id="rId4"/>
    <p:sldId id="286" r:id="rId5"/>
    <p:sldId id="288"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CC"/>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9" autoAdjust="0"/>
    <p:restoredTop sz="94712" autoAdjust="0"/>
  </p:normalViewPr>
  <p:slideViewPr>
    <p:cSldViewPr>
      <p:cViewPr varScale="1">
        <p:scale>
          <a:sx n="108" d="100"/>
          <a:sy n="108" d="100"/>
        </p:scale>
        <p:origin x="-84" y="-22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C91E5AF-C3D1-42CB-9313-884F0F3454B0}" type="datetimeFigureOut">
              <a:rPr lang="zh-CN" altLang="en-US"/>
              <a:pPr>
                <a:defRPr/>
              </a:pPr>
              <a:t>2013-8-7</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r>
              <a:rPr lang="en-US" altLang="zh-CN"/>
              <a:t>1</a:t>
            </a: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D64453F-0051-4C7A-950B-F5D67F52F3F4}"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358613A-0B9C-45B8-B6F7-C2CBC5581428}" type="datetimeFigureOut">
              <a:rPr lang="zh-CN" altLang="en-US"/>
              <a:pPr>
                <a:defRPr/>
              </a:pPr>
              <a:t>2013-8-7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r>
              <a:rPr lang="en-US" altLang="zh-CN"/>
              <a:t>1</a:t>
            </a: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AB0341F-1021-4A84-B6B0-0206256EC7B7}"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幻灯片图像占位符 1"/>
          <p:cNvSpPr>
            <a:spLocks noGrp="1" noRot="1" noChangeAspect="1" noTextEdit="1"/>
          </p:cNvSpPr>
          <p:nvPr>
            <p:ph type="sldImg"/>
          </p:nvPr>
        </p:nvSpPr>
        <p:spPr bwMode="auto">
          <a:noFill/>
          <a:ln>
            <a:solidFill>
              <a:srgbClr val="000000"/>
            </a:solidFill>
            <a:miter lim="800000"/>
            <a:headEnd/>
            <a:tailEnd/>
          </a:ln>
        </p:spPr>
      </p:sp>
      <p:sp>
        <p:nvSpPr>
          <p:cNvPr id="34819" name="备注占位符 2"/>
          <p:cNvSpPr>
            <a:spLocks noGrp="1"/>
          </p:cNvSpPr>
          <p:nvPr>
            <p:ph type="body" idx="1"/>
          </p:nvPr>
        </p:nvSpPr>
        <p:spPr bwMode="auto">
          <a:noFill/>
        </p:spPr>
        <p:txBody>
          <a:bodyPr wrap="square" numCol="1" anchor="t" anchorCtr="0" compatLnSpc="1">
            <a:prstTxWarp prst="textNoShape">
              <a:avLst/>
            </a:prstTxWarp>
          </a:bodyPr>
          <a:lstStyle/>
          <a:p>
            <a:endParaRPr lang="zh-CN" altLang="en-US" smtClean="0"/>
          </a:p>
        </p:txBody>
      </p:sp>
      <p:sp>
        <p:nvSpPr>
          <p:cNvPr id="34820"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6F8B6F3-928C-43A5-ACD4-8F11281D958F}" type="slidenum">
              <a:rPr lang="zh-CN" altLang="en-US" smtClean="0"/>
              <a:pPr/>
              <a:t>6</a:t>
            </a:fld>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幻灯片图像占位符 1"/>
          <p:cNvSpPr>
            <a:spLocks noGrp="1" noRot="1" noChangeAspect="1" noTextEdit="1"/>
          </p:cNvSpPr>
          <p:nvPr>
            <p:ph type="sldImg"/>
          </p:nvPr>
        </p:nvSpPr>
        <p:spPr bwMode="auto">
          <a:noFill/>
          <a:ln>
            <a:solidFill>
              <a:srgbClr val="000000"/>
            </a:solidFill>
            <a:miter lim="800000"/>
            <a:headEnd/>
            <a:tailEnd/>
          </a:ln>
        </p:spPr>
      </p:sp>
      <p:sp>
        <p:nvSpPr>
          <p:cNvPr id="35843" name="备注占位符 2"/>
          <p:cNvSpPr>
            <a:spLocks noGrp="1"/>
          </p:cNvSpPr>
          <p:nvPr>
            <p:ph type="body" idx="1"/>
          </p:nvPr>
        </p:nvSpPr>
        <p:spPr bwMode="auto">
          <a:noFill/>
        </p:spPr>
        <p:txBody>
          <a:bodyPr wrap="square" numCol="1" anchor="t" anchorCtr="0" compatLnSpc="1">
            <a:prstTxWarp prst="textNoShape">
              <a:avLst/>
            </a:prstTxWarp>
          </a:bodyPr>
          <a:lstStyle/>
          <a:p>
            <a:endParaRPr lang="zh-CN" altLang="en-US" smtClean="0"/>
          </a:p>
        </p:txBody>
      </p:sp>
      <p:sp>
        <p:nvSpPr>
          <p:cNvPr id="35844" name="灯片编号占位符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635B19-15E6-4B51-BD78-5B8E7AF43E4F}" type="slidenum">
              <a:rPr lang="zh-CN" altLang="en-US" smtClean="0"/>
              <a:pPr/>
              <a:t>9</a:t>
            </a:fld>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幻灯片图像占位符 1"/>
          <p:cNvSpPr>
            <a:spLocks noGrp="1" noRot="1" noChangeAspect="1" noTextEdit="1"/>
          </p:cNvSpPr>
          <p:nvPr>
            <p:ph type="sldImg"/>
          </p:nvPr>
        </p:nvSpPr>
        <p:spPr bwMode="auto">
          <a:noFill/>
          <a:ln>
            <a:solidFill>
              <a:srgbClr val="000000"/>
            </a:solidFill>
            <a:miter lim="800000"/>
            <a:headEnd/>
            <a:tailEnd/>
          </a:ln>
        </p:spPr>
      </p:sp>
      <p:sp>
        <p:nvSpPr>
          <p:cNvPr id="36867" name="备注占位符 2"/>
          <p:cNvSpPr>
            <a:spLocks noGrp="1"/>
          </p:cNvSpPr>
          <p:nvPr>
            <p:ph type="body" idx="1"/>
          </p:nvPr>
        </p:nvSpPr>
        <p:spPr bwMode="auto">
          <a:noFill/>
        </p:spPr>
        <p:txBody>
          <a:bodyPr wrap="square" numCol="1" anchor="t" anchorCtr="0" compatLnSpc="1">
            <a:prstTxWarp prst="textNoShape">
              <a:avLst/>
            </a:prstTxWarp>
          </a:bodyPr>
          <a:lstStyle/>
          <a:p>
            <a:endParaRPr lang="zh-CN" altLang="en-US" smtClean="0"/>
          </a:p>
        </p:txBody>
      </p:sp>
      <p:sp>
        <p:nvSpPr>
          <p:cNvPr id="36868" name="灯片编号占位符 5"/>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C8CA2CA-50F9-4411-80E7-8B1FD7FFA982}" type="slidenum">
              <a:rPr lang="zh-CN" altLang="en-US" smtClean="0"/>
              <a:pPr/>
              <a:t>10</a:t>
            </a:fld>
            <a:endParaRPr lang="zh-CN"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幻灯片图像占位符 1"/>
          <p:cNvSpPr>
            <a:spLocks noGrp="1" noRot="1" noChangeAspect="1" noTextEdit="1"/>
          </p:cNvSpPr>
          <p:nvPr>
            <p:ph type="sldImg"/>
          </p:nvPr>
        </p:nvSpPr>
        <p:spPr bwMode="auto">
          <a:noFill/>
          <a:ln>
            <a:solidFill>
              <a:srgbClr val="000000"/>
            </a:solidFill>
            <a:miter lim="800000"/>
            <a:headEnd/>
            <a:tailEnd/>
          </a:ln>
        </p:spPr>
      </p:sp>
      <p:sp>
        <p:nvSpPr>
          <p:cNvPr id="37891" name="备注占位符 2"/>
          <p:cNvSpPr>
            <a:spLocks noGrp="1"/>
          </p:cNvSpPr>
          <p:nvPr>
            <p:ph type="body" idx="1"/>
          </p:nvPr>
        </p:nvSpPr>
        <p:spPr bwMode="auto">
          <a:noFill/>
        </p:spPr>
        <p:txBody>
          <a:bodyPr wrap="square" numCol="1" anchor="t" anchorCtr="0" compatLnSpc="1">
            <a:prstTxWarp prst="textNoShape">
              <a:avLst/>
            </a:prstTxWarp>
          </a:bodyPr>
          <a:lstStyle/>
          <a:p>
            <a:endParaRPr lang="zh-CN" altLang="en-US" smtClean="0"/>
          </a:p>
        </p:txBody>
      </p:sp>
      <p:sp>
        <p:nvSpPr>
          <p:cNvPr id="37892" name="灯片编号占位符 5"/>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581750E-AE6F-4572-818B-436EEBDA0259}" type="slidenum">
              <a:rPr lang="zh-CN" altLang="en-US" smtClean="0"/>
              <a:pPr/>
              <a:t>11</a:t>
            </a:fld>
            <a:endParaRPr lang="zh-CN"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bwMode="auto">
          <a:noFill/>
          <a:ln>
            <a:solidFill>
              <a:srgbClr val="000000"/>
            </a:solidFill>
            <a:miter lim="800000"/>
            <a:headEnd/>
            <a:tailEnd/>
          </a:ln>
        </p:spPr>
      </p:sp>
      <p:sp>
        <p:nvSpPr>
          <p:cNvPr id="38915" name="备注占位符 2"/>
          <p:cNvSpPr>
            <a:spLocks noGrp="1"/>
          </p:cNvSpPr>
          <p:nvPr>
            <p:ph type="body" idx="1"/>
          </p:nvPr>
        </p:nvSpPr>
        <p:spPr bwMode="auto">
          <a:noFill/>
        </p:spPr>
        <p:txBody>
          <a:bodyPr wrap="square" numCol="1" anchor="t" anchorCtr="0" compatLnSpc="1">
            <a:prstTxWarp prst="textNoShape">
              <a:avLst/>
            </a:prstTxWarp>
          </a:bodyPr>
          <a:lstStyle/>
          <a:p>
            <a:endParaRPr lang="zh-CN" altLang="en-US" smtClean="0"/>
          </a:p>
        </p:txBody>
      </p:sp>
      <p:sp>
        <p:nvSpPr>
          <p:cNvPr id="38916" name="灯片编号占位符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30100A-D3FC-4854-91C2-E59BF54AAB50}" type="slidenum">
              <a:rPr lang="zh-CN" altLang="en-US" smtClean="0"/>
              <a:pPr/>
              <a:t>12</a:t>
            </a:fld>
            <a:endParaRPr lang="zh-CN"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TextEdit="1"/>
          </p:cNvSpPr>
          <p:nvPr>
            <p:ph type="sldImg"/>
          </p:nvPr>
        </p:nvSpPr>
        <p:spPr bwMode="auto">
          <a:noFill/>
          <a:ln>
            <a:solidFill>
              <a:srgbClr val="000000"/>
            </a:solidFill>
            <a:miter lim="800000"/>
            <a:headEnd/>
            <a:tailEnd/>
          </a:ln>
        </p:spPr>
      </p:sp>
      <p:sp>
        <p:nvSpPr>
          <p:cNvPr id="39939"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9940" name="灯片编号占位符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6967CB5-968F-4A30-922C-1571F68DA9BE}" type="slidenum">
              <a:rPr lang="zh-CN" altLang="en-US" smtClean="0"/>
              <a:pPr/>
              <a:t>25</a:t>
            </a:fld>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zh-CN" altLang="en-US"/>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zh-CN" altLang="en-US"/>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zh-CN" altLang="en-US"/>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zh-CN" altLang="en-US"/>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zh-CN" altLang="en-US"/>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zh-CN" altLang="en-US"/>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zh-CN" altLang="en-US"/>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zh-CN" altLang="en-US"/>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zh-CN" altLang="en-US"/>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zh-CN" altLang="en-US"/>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zh-CN" altLang="en-US"/>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zh-CN" altLang="en-US"/>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zh-CN" altLang="en-US"/>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zh-CN" altLang="en-US"/>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zh-CN" altLang="en-US"/>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zh-CN" altLang="en-US"/>
            </a:p>
          </p:txBody>
        </p:sp>
      </p:grpSp>
      <p:sp>
        <p:nvSpPr>
          <p:cNvPr id="5142" name="Rectangle 22"/>
          <p:cNvSpPr>
            <a:spLocks noGrp="1" noChangeArrowheads="1"/>
          </p:cNvSpPr>
          <p:nvPr>
            <p:ph type="ctrTitle" sz="quarter"/>
          </p:nvPr>
        </p:nvSpPr>
        <p:spPr>
          <a:xfrm>
            <a:off x="457200" y="1447800"/>
            <a:ext cx="8229600" cy="1736725"/>
          </a:xfrm>
        </p:spPr>
        <p:txBody>
          <a:bodyPr/>
          <a:lstStyle>
            <a:lvl1pPr>
              <a:defRPr sz="5400"/>
            </a:lvl1pPr>
          </a:lstStyle>
          <a:p>
            <a:r>
              <a:rPr lang="zh-CN" altLang="en-US"/>
              <a:t>单击此处编辑母版标题样式</a:t>
            </a:r>
          </a:p>
        </p:txBody>
      </p:sp>
      <p:sp>
        <p:nvSpPr>
          <p:cNvPr id="5143"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zh-CN" altLang="en-US"/>
              <a:t>单击此处编辑母版副标题样式</a:t>
            </a:r>
          </a:p>
        </p:txBody>
      </p:sp>
      <p:sp>
        <p:nvSpPr>
          <p:cNvPr id="24" name="Rectangle 24"/>
          <p:cNvSpPr>
            <a:spLocks noGrp="1" noChangeArrowheads="1"/>
          </p:cNvSpPr>
          <p:nvPr>
            <p:ph type="dt" sz="quarter" idx="10"/>
          </p:nvPr>
        </p:nvSpPr>
        <p:spPr/>
        <p:txBody>
          <a:bodyPr/>
          <a:lstStyle>
            <a:lvl1pPr>
              <a:defRPr/>
            </a:lvl1pPr>
          </a:lstStyle>
          <a:p>
            <a:pPr>
              <a:defRPr/>
            </a:pPr>
            <a:endParaRPr lang="en-US" altLang="zh-CN"/>
          </a:p>
        </p:txBody>
      </p:sp>
      <p:sp>
        <p:nvSpPr>
          <p:cNvPr id="25" name="Rectangle 25"/>
          <p:cNvSpPr>
            <a:spLocks noGrp="1" noChangeArrowheads="1"/>
          </p:cNvSpPr>
          <p:nvPr>
            <p:ph type="sldNum" sz="quarter" idx="11"/>
          </p:nvPr>
        </p:nvSpPr>
        <p:spPr/>
        <p:txBody>
          <a:bodyPr/>
          <a:lstStyle>
            <a:lvl1pPr>
              <a:defRPr/>
            </a:lvl1pPr>
          </a:lstStyle>
          <a:p>
            <a:pPr>
              <a:defRPr/>
            </a:pPr>
            <a:fld id="{38501814-C670-4F42-A0A1-958999CD700A}" type="slidenum">
              <a:rPr lang="en-US" altLang="zh-CN"/>
              <a:pPr>
                <a:defRPr/>
              </a:pPr>
              <a:t>‹#›</a:t>
            </a:fld>
            <a:endParaRPr lang="en-US" altLang="zh-CN"/>
          </a:p>
        </p:txBody>
      </p:sp>
      <p:sp>
        <p:nvSpPr>
          <p:cNvPr id="26" name="Rectangle 26"/>
          <p:cNvSpPr>
            <a:spLocks noGrp="1" noChangeArrowheads="1"/>
          </p:cNvSpPr>
          <p:nvPr>
            <p:ph type="ftr" sz="quarter" idx="12"/>
          </p:nvPr>
        </p:nvSpPr>
        <p:spPr/>
        <p:txBody>
          <a:bodyPr/>
          <a:lstStyle>
            <a:lvl1pPr>
              <a:defRPr/>
            </a:lvl1pPr>
          </a:lstStyle>
          <a:p>
            <a:pPr>
              <a:defRPr/>
            </a:pPr>
            <a:r>
              <a:rPr lang="en-US" altLang="zh-CN"/>
              <a:t> </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25"/>
          <p:cNvSpPr>
            <a:spLocks noGrp="1" noChangeArrowheads="1"/>
          </p:cNvSpPr>
          <p:nvPr>
            <p:ph type="ftr" sz="quarter" idx="11"/>
          </p:nvPr>
        </p:nvSpPr>
        <p:spPr>
          <a:ln/>
        </p:spPr>
        <p:txBody>
          <a:bodyPr/>
          <a:lstStyle>
            <a:lvl1pPr>
              <a:defRPr/>
            </a:lvl1pPr>
          </a:lstStyle>
          <a:p>
            <a:pPr>
              <a:defRPr/>
            </a:pPr>
            <a:r>
              <a:rPr lang="en-US" altLang="zh-CN"/>
              <a:t> </a:t>
            </a:r>
          </a:p>
        </p:txBody>
      </p:sp>
      <p:sp>
        <p:nvSpPr>
          <p:cNvPr id="6" name="Rectangle 26"/>
          <p:cNvSpPr>
            <a:spLocks noGrp="1" noChangeArrowheads="1"/>
          </p:cNvSpPr>
          <p:nvPr>
            <p:ph type="sldNum" sz="quarter" idx="12"/>
          </p:nvPr>
        </p:nvSpPr>
        <p:spPr>
          <a:ln/>
        </p:spPr>
        <p:txBody>
          <a:bodyPr/>
          <a:lstStyle>
            <a:lvl1pPr>
              <a:defRPr/>
            </a:lvl1pPr>
          </a:lstStyle>
          <a:p>
            <a:pPr>
              <a:defRPr/>
            </a:pPr>
            <a:fld id="{A5E96558-B589-446F-9E40-D086243A67FA}"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28600"/>
            <a:ext cx="2057400" cy="5867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28600"/>
            <a:ext cx="6019800" cy="5867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25"/>
          <p:cNvSpPr>
            <a:spLocks noGrp="1" noChangeArrowheads="1"/>
          </p:cNvSpPr>
          <p:nvPr>
            <p:ph type="ftr" sz="quarter" idx="11"/>
          </p:nvPr>
        </p:nvSpPr>
        <p:spPr>
          <a:ln/>
        </p:spPr>
        <p:txBody>
          <a:bodyPr/>
          <a:lstStyle>
            <a:lvl1pPr>
              <a:defRPr/>
            </a:lvl1pPr>
          </a:lstStyle>
          <a:p>
            <a:pPr>
              <a:defRPr/>
            </a:pPr>
            <a:r>
              <a:rPr lang="en-US" altLang="zh-CN"/>
              <a:t> </a:t>
            </a:r>
          </a:p>
        </p:txBody>
      </p:sp>
      <p:sp>
        <p:nvSpPr>
          <p:cNvPr id="6" name="Rectangle 26"/>
          <p:cNvSpPr>
            <a:spLocks noGrp="1" noChangeArrowheads="1"/>
          </p:cNvSpPr>
          <p:nvPr>
            <p:ph type="sldNum" sz="quarter" idx="12"/>
          </p:nvPr>
        </p:nvSpPr>
        <p:spPr>
          <a:ln/>
        </p:spPr>
        <p:txBody>
          <a:bodyPr/>
          <a:lstStyle>
            <a:lvl1pPr>
              <a:defRPr/>
            </a:lvl1pPr>
          </a:lstStyle>
          <a:p>
            <a:pPr>
              <a:defRPr/>
            </a:pPr>
            <a:fld id="{E14B333C-78CC-4DE3-AF93-247173C65282}" type="slidenum">
              <a:rPr lang="en-US" altLang="zh-CN"/>
              <a:pPr>
                <a:defRPr/>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11430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495800"/>
          </a:xfrm>
        </p:spPr>
        <p:txBody>
          <a:bodyPr/>
          <a:lstStyle/>
          <a:p>
            <a:pPr lvl="0"/>
            <a:endParaRPr lang="zh-CN" altLang="en-US" noProof="0" smtClean="0"/>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25"/>
          <p:cNvSpPr>
            <a:spLocks noGrp="1" noChangeArrowheads="1"/>
          </p:cNvSpPr>
          <p:nvPr>
            <p:ph type="ftr" sz="quarter" idx="11"/>
          </p:nvPr>
        </p:nvSpPr>
        <p:spPr>
          <a:ln/>
        </p:spPr>
        <p:txBody>
          <a:bodyPr/>
          <a:lstStyle>
            <a:lvl1pPr>
              <a:defRPr/>
            </a:lvl1pPr>
          </a:lstStyle>
          <a:p>
            <a:pPr>
              <a:defRPr/>
            </a:pPr>
            <a:r>
              <a:rPr lang="en-US" altLang="zh-CN"/>
              <a:t> </a:t>
            </a:r>
          </a:p>
        </p:txBody>
      </p:sp>
      <p:sp>
        <p:nvSpPr>
          <p:cNvPr id="6" name="Rectangle 26"/>
          <p:cNvSpPr>
            <a:spLocks noGrp="1" noChangeArrowheads="1"/>
          </p:cNvSpPr>
          <p:nvPr>
            <p:ph type="sldNum" sz="quarter" idx="12"/>
          </p:nvPr>
        </p:nvSpPr>
        <p:spPr>
          <a:ln/>
        </p:spPr>
        <p:txBody>
          <a:bodyPr/>
          <a:lstStyle>
            <a:lvl1pPr>
              <a:defRPr/>
            </a:lvl1pPr>
          </a:lstStyle>
          <a:p>
            <a:pPr>
              <a:defRPr/>
            </a:pPr>
            <a:fld id="{840EB872-3FF9-43BF-BDDD-C53E9A23A93A}"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25"/>
          <p:cNvSpPr>
            <a:spLocks noGrp="1" noChangeArrowheads="1"/>
          </p:cNvSpPr>
          <p:nvPr>
            <p:ph type="ftr" sz="quarter" idx="11"/>
          </p:nvPr>
        </p:nvSpPr>
        <p:spPr>
          <a:ln/>
        </p:spPr>
        <p:txBody>
          <a:bodyPr/>
          <a:lstStyle>
            <a:lvl1pPr>
              <a:defRPr/>
            </a:lvl1pPr>
          </a:lstStyle>
          <a:p>
            <a:pPr>
              <a:defRPr/>
            </a:pPr>
            <a:r>
              <a:rPr lang="en-US" altLang="zh-CN"/>
              <a:t> </a:t>
            </a:r>
          </a:p>
        </p:txBody>
      </p:sp>
      <p:sp>
        <p:nvSpPr>
          <p:cNvPr id="6" name="Rectangle 26"/>
          <p:cNvSpPr>
            <a:spLocks noGrp="1" noChangeArrowheads="1"/>
          </p:cNvSpPr>
          <p:nvPr>
            <p:ph type="sldNum" sz="quarter" idx="12"/>
          </p:nvPr>
        </p:nvSpPr>
        <p:spPr>
          <a:ln/>
        </p:spPr>
        <p:txBody>
          <a:bodyPr/>
          <a:lstStyle>
            <a:lvl1pPr>
              <a:defRPr/>
            </a:lvl1pPr>
          </a:lstStyle>
          <a:p>
            <a:pPr>
              <a:defRPr/>
            </a:pPr>
            <a:fld id="{13D7EE76-E080-4E21-86EF-CDE13EC41F91}"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25"/>
          <p:cNvSpPr>
            <a:spLocks noGrp="1" noChangeArrowheads="1"/>
          </p:cNvSpPr>
          <p:nvPr>
            <p:ph type="ftr" sz="quarter" idx="11"/>
          </p:nvPr>
        </p:nvSpPr>
        <p:spPr>
          <a:ln/>
        </p:spPr>
        <p:txBody>
          <a:bodyPr/>
          <a:lstStyle>
            <a:lvl1pPr>
              <a:defRPr/>
            </a:lvl1pPr>
          </a:lstStyle>
          <a:p>
            <a:pPr>
              <a:defRPr/>
            </a:pPr>
            <a:r>
              <a:rPr lang="en-US" altLang="zh-CN"/>
              <a:t> </a:t>
            </a:r>
          </a:p>
        </p:txBody>
      </p:sp>
      <p:sp>
        <p:nvSpPr>
          <p:cNvPr id="6" name="Rectangle 26"/>
          <p:cNvSpPr>
            <a:spLocks noGrp="1" noChangeArrowheads="1"/>
          </p:cNvSpPr>
          <p:nvPr>
            <p:ph type="sldNum" sz="quarter" idx="12"/>
          </p:nvPr>
        </p:nvSpPr>
        <p:spPr>
          <a:ln/>
        </p:spPr>
        <p:txBody>
          <a:bodyPr/>
          <a:lstStyle>
            <a:lvl1pPr>
              <a:defRPr/>
            </a:lvl1pPr>
          </a:lstStyle>
          <a:p>
            <a:pPr>
              <a:defRPr/>
            </a:pPr>
            <a:fld id="{A7F47E21-3FE2-42DE-AFF2-1103ADD4299D}"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25"/>
          <p:cNvSpPr>
            <a:spLocks noGrp="1" noChangeArrowheads="1"/>
          </p:cNvSpPr>
          <p:nvPr>
            <p:ph type="ftr" sz="quarter" idx="11"/>
          </p:nvPr>
        </p:nvSpPr>
        <p:spPr>
          <a:ln/>
        </p:spPr>
        <p:txBody>
          <a:bodyPr/>
          <a:lstStyle>
            <a:lvl1pPr>
              <a:defRPr/>
            </a:lvl1pPr>
          </a:lstStyle>
          <a:p>
            <a:pPr>
              <a:defRPr/>
            </a:pPr>
            <a:r>
              <a:rPr lang="en-US" altLang="zh-CN"/>
              <a:t> </a:t>
            </a:r>
          </a:p>
        </p:txBody>
      </p:sp>
      <p:sp>
        <p:nvSpPr>
          <p:cNvPr id="7" name="Rectangle 26"/>
          <p:cNvSpPr>
            <a:spLocks noGrp="1" noChangeArrowheads="1"/>
          </p:cNvSpPr>
          <p:nvPr>
            <p:ph type="sldNum" sz="quarter" idx="12"/>
          </p:nvPr>
        </p:nvSpPr>
        <p:spPr>
          <a:ln/>
        </p:spPr>
        <p:txBody>
          <a:bodyPr/>
          <a:lstStyle>
            <a:lvl1pPr>
              <a:defRPr/>
            </a:lvl1pPr>
          </a:lstStyle>
          <a:p>
            <a:pPr>
              <a:defRPr/>
            </a:pPr>
            <a:fld id="{323F1B99-4332-465D-A810-90143C9FE9F4}"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25"/>
          <p:cNvSpPr>
            <a:spLocks noGrp="1" noChangeArrowheads="1"/>
          </p:cNvSpPr>
          <p:nvPr>
            <p:ph type="ftr" sz="quarter" idx="11"/>
          </p:nvPr>
        </p:nvSpPr>
        <p:spPr>
          <a:ln/>
        </p:spPr>
        <p:txBody>
          <a:bodyPr/>
          <a:lstStyle>
            <a:lvl1pPr>
              <a:defRPr/>
            </a:lvl1pPr>
          </a:lstStyle>
          <a:p>
            <a:pPr>
              <a:defRPr/>
            </a:pPr>
            <a:r>
              <a:rPr lang="en-US" altLang="zh-CN"/>
              <a:t> </a:t>
            </a:r>
          </a:p>
        </p:txBody>
      </p:sp>
      <p:sp>
        <p:nvSpPr>
          <p:cNvPr id="9" name="Rectangle 26"/>
          <p:cNvSpPr>
            <a:spLocks noGrp="1" noChangeArrowheads="1"/>
          </p:cNvSpPr>
          <p:nvPr>
            <p:ph type="sldNum" sz="quarter" idx="12"/>
          </p:nvPr>
        </p:nvSpPr>
        <p:spPr>
          <a:ln/>
        </p:spPr>
        <p:txBody>
          <a:bodyPr/>
          <a:lstStyle>
            <a:lvl1pPr>
              <a:defRPr/>
            </a:lvl1pPr>
          </a:lstStyle>
          <a:p>
            <a:pPr>
              <a:defRPr/>
            </a:pPr>
            <a:fld id="{49656A60-E507-4427-977F-621BE89AA7AA}"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25"/>
          <p:cNvSpPr>
            <a:spLocks noGrp="1" noChangeArrowheads="1"/>
          </p:cNvSpPr>
          <p:nvPr>
            <p:ph type="ftr" sz="quarter" idx="11"/>
          </p:nvPr>
        </p:nvSpPr>
        <p:spPr>
          <a:ln/>
        </p:spPr>
        <p:txBody>
          <a:bodyPr/>
          <a:lstStyle>
            <a:lvl1pPr>
              <a:defRPr/>
            </a:lvl1pPr>
          </a:lstStyle>
          <a:p>
            <a:pPr>
              <a:defRPr/>
            </a:pPr>
            <a:r>
              <a:rPr lang="en-US" altLang="zh-CN"/>
              <a:t> </a:t>
            </a:r>
          </a:p>
        </p:txBody>
      </p:sp>
      <p:sp>
        <p:nvSpPr>
          <p:cNvPr id="5" name="Rectangle 26"/>
          <p:cNvSpPr>
            <a:spLocks noGrp="1" noChangeArrowheads="1"/>
          </p:cNvSpPr>
          <p:nvPr>
            <p:ph type="sldNum" sz="quarter" idx="12"/>
          </p:nvPr>
        </p:nvSpPr>
        <p:spPr>
          <a:ln/>
        </p:spPr>
        <p:txBody>
          <a:bodyPr/>
          <a:lstStyle>
            <a:lvl1pPr>
              <a:defRPr/>
            </a:lvl1pPr>
          </a:lstStyle>
          <a:p>
            <a:pPr>
              <a:defRPr/>
            </a:pPr>
            <a:fld id="{F7985FCE-F3A3-41C5-9A3A-CB56686CA4DE}"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25"/>
          <p:cNvSpPr>
            <a:spLocks noGrp="1" noChangeArrowheads="1"/>
          </p:cNvSpPr>
          <p:nvPr>
            <p:ph type="ftr" sz="quarter" idx="11"/>
          </p:nvPr>
        </p:nvSpPr>
        <p:spPr>
          <a:ln/>
        </p:spPr>
        <p:txBody>
          <a:bodyPr/>
          <a:lstStyle>
            <a:lvl1pPr>
              <a:defRPr/>
            </a:lvl1pPr>
          </a:lstStyle>
          <a:p>
            <a:pPr>
              <a:defRPr/>
            </a:pPr>
            <a:r>
              <a:rPr lang="en-US" altLang="zh-CN"/>
              <a:t> </a:t>
            </a:r>
          </a:p>
        </p:txBody>
      </p:sp>
      <p:sp>
        <p:nvSpPr>
          <p:cNvPr id="4" name="Rectangle 26"/>
          <p:cNvSpPr>
            <a:spLocks noGrp="1" noChangeArrowheads="1"/>
          </p:cNvSpPr>
          <p:nvPr>
            <p:ph type="sldNum" sz="quarter" idx="12"/>
          </p:nvPr>
        </p:nvSpPr>
        <p:spPr>
          <a:ln/>
        </p:spPr>
        <p:txBody>
          <a:bodyPr/>
          <a:lstStyle>
            <a:lvl1pPr>
              <a:defRPr/>
            </a:lvl1pPr>
          </a:lstStyle>
          <a:p>
            <a:pPr>
              <a:defRPr/>
            </a:pPr>
            <a:fld id="{1AAA0B3C-2F76-4CF4-B7E5-D046605BA415}"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25"/>
          <p:cNvSpPr>
            <a:spLocks noGrp="1" noChangeArrowheads="1"/>
          </p:cNvSpPr>
          <p:nvPr>
            <p:ph type="ftr" sz="quarter" idx="11"/>
          </p:nvPr>
        </p:nvSpPr>
        <p:spPr>
          <a:ln/>
        </p:spPr>
        <p:txBody>
          <a:bodyPr/>
          <a:lstStyle>
            <a:lvl1pPr>
              <a:defRPr/>
            </a:lvl1pPr>
          </a:lstStyle>
          <a:p>
            <a:pPr>
              <a:defRPr/>
            </a:pPr>
            <a:r>
              <a:rPr lang="en-US" altLang="zh-CN"/>
              <a:t> </a:t>
            </a:r>
          </a:p>
        </p:txBody>
      </p:sp>
      <p:sp>
        <p:nvSpPr>
          <p:cNvPr id="7" name="Rectangle 26"/>
          <p:cNvSpPr>
            <a:spLocks noGrp="1" noChangeArrowheads="1"/>
          </p:cNvSpPr>
          <p:nvPr>
            <p:ph type="sldNum" sz="quarter" idx="12"/>
          </p:nvPr>
        </p:nvSpPr>
        <p:spPr>
          <a:ln/>
        </p:spPr>
        <p:txBody>
          <a:bodyPr/>
          <a:lstStyle>
            <a:lvl1pPr>
              <a:defRPr/>
            </a:lvl1pPr>
          </a:lstStyle>
          <a:p>
            <a:pPr>
              <a:defRPr/>
            </a:pPr>
            <a:fld id="{BD86782F-9A09-44E8-BC0B-4D4D9F372243}"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25"/>
          <p:cNvSpPr>
            <a:spLocks noGrp="1" noChangeArrowheads="1"/>
          </p:cNvSpPr>
          <p:nvPr>
            <p:ph type="ftr" sz="quarter" idx="11"/>
          </p:nvPr>
        </p:nvSpPr>
        <p:spPr>
          <a:ln/>
        </p:spPr>
        <p:txBody>
          <a:bodyPr/>
          <a:lstStyle>
            <a:lvl1pPr>
              <a:defRPr/>
            </a:lvl1pPr>
          </a:lstStyle>
          <a:p>
            <a:pPr>
              <a:defRPr/>
            </a:pPr>
            <a:r>
              <a:rPr lang="en-US" altLang="zh-CN"/>
              <a:t> </a:t>
            </a:r>
          </a:p>
        </p:txBody>
      </p:sp>
      <p:sp>
        <p:nvSpPr>
          <p:cNvPr id="7" name="Rectangle 26"/>
          <p:cNvSpPr>
            <a:spLocks noGrp="1" noChangeArrowheads="1"/>
          </p:cNvSpPr>
          <p:nvPr>
            <p:ph type="sldNum" sz="quarter" idx="12"/>
          </p:nvPr>
        </p:nvSpPr>
        <p:spPr>
          <a:ln/>
        </p:spPr>
        <p:txBody>
          <a:bodyPr/>
          <a:lstStyle>
            <a:lvl1pPr>
              <a:defRPr/>
            </a:lvl1pPr>
          </a:lstStyle>
          <a:p>
            <a:pPr>
              <a:defRPr/>
            </a:pPr>
            <a:fld id="{E3192ABC-710A-45AB-99D8-786FA468F17C}"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40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zh-CN" altLang="en-US"/>
            </a:p>
          </p:txBody>
        </p:sp>
        <p:sp>
          <p:nvSpPr>
            <p:cNvPr id="41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zh-CN" altLang="en-US"/>
            </a:p>
          </p:txBody>
        </p:sp>
      </p:grpSp>
      <p:sp>
        <p:nvSpPr>
          <p:cNvPr id="41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zh-CN" altLang="en-US"/>
          </a:p>
        </p:txBody>
      </p:sp>
      <p:grpSp>
        <p:nvGrpSpPr>
          <p:cNvPr id="1028" name="Group 6"/>
          <p:cNvGrpSpPr>
            <a:grpSpLocks/>
          </p:cNvGrpSpPr>
          <p:nvPr/>
        </p:nvGrpSpPr>
        <p:grpSpPr bwMode="auto">
          <a:xfrm>
            <a:off x="0" y="6019800"/>
            <a:ext cx="7848600" cy="857250"/>
            <a:chOff x="0" y="3792"/>
            <a:chExt cx="4944" cy="540"/>
          </a:xfrm>
        </p:grpSpPr>
        <p:sp>
          <p:nvSpPr>
            <p:cNvPr id="41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zh-CN" altLang="en-US"/>
            </a:p>
          </p:txBody>
        </p:sp>
        <p:grpSp>
          <p:nvGrpSpPr>
            <p:cNvPr id="1042" name="Group 8"/>
            <p:cNvGrpSpPr>
              <a:grpSpLocks/>
            </p:cNvGrpSpPr>
            <p:nvPr userDrawn="1"/>
          </p:nvGrpSpPr>
          <p:grpSpPr bwMode="auto">
            <a:xfrm>
              <a:off x="2486" y="3792"/>
              <a:ext cx="2458" cy="540"/>
              <a:chOff x="2486" y="3792"/>
              <a:chExt cx="2458" cy="540"/>
            </a:xfrm>
          </p:grpSpPr>
          <p:sp>
            <p:nvSpPr>
              <p:cNvPr id="41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zh-CN" altLang="en-US"/>
              </a:p>
            </p:txBody>
          </p:sp>
          <p:sp>
            <p:nvSpPr>
              <p:cNvPr id="41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zh-CN" altLang="en-US"/>
              </a:p>
            </p:txBody>
          </p:sp>
          <p:sp>
            <p:nvSpPr>
              <p:cNvPr id="41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zh-CN" altLang="en-US"/>
              </a:p>
            </p:txBody>
          </p:sp>
          <p:sp>
            <p:nvSpPr>
              <p:cNvPr id="41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zh-CN" altLang="en-US"/>
              </a:p>
            </p:txBody>
          </p:sp>
          <p:sp>
            <p:nvSpPr>
              <p:cNvPr id="41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zh-CN" altLang="en-US"/>
              </a:p>
            </p:txBody>
          </p:sp>
        </p:grpSp>
        <p:sp>
          <p:nvSpPr>
            <p:cNvPr id="41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zh-CN" altLang="en-US"/>
            </a:p>
          </p:txBody>
        </p:sp>
      </p:grpSp>
      <p:grpSp>
        <p:nvGrpSpPr>
          <p:cNvPr id="1029" name="Group 15"/>
          <p:cNvGrpSpPr>
            <a:grpSpLocks/>
          </p:cNvGrpSpPr>
          <p:nvPr/>
        </p:nvGrpSpPr>
        <p:grpSpPr bwMode="auto">
          <a:xfrm>
            <a:off x="627063" y="6021388"/>
            <a:ext cx="5684837" cy="849312"/>
            <a:chOff x="395" y="3793"/>
            <a:chExt cx="3581" cy="535"/>
          </a:xfrm>
        </p:grpSpPr>
        <p:sp>
          <p:nvSpPr>
            <p:cNvPr id="41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zh-CN" altLang="en-US"/>
            </a:p>
          </p:txBody>
        </p:sp>
        <p:sp>
          <p:nvSpPr>
            <p:cNvPr id="41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zh-CN" altLang="en-US"/>
            </a:p>
          </p:txBody>
        </p:sp>
        <p:sp>
          <p:nvSpPr>
            <p:cNvPr id="41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zh-CN" altLang="en-US"/>
            </a:p>
          </p:txBody>
        </p:sp>
        <p:sp>
          <p:nvSpPr>
            <p:cNvPr id="41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zh-CN" altLang="en-US"/>
            </a:p>
          </p:txBody>
        </p:sp>
        <p:sp>
          <p:nvSpPr>
            <p:cNvPr id="41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zh-CN" altLang="en-US"/>
            </a:p>
          </p:txBody>
        </p:sp>
        <p:sp>
          <p:nvSpPr>
            <p:cNvPr id="41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zh-CN" altLang="en-US"/>
            </a:p>
          </p:txBody>
        </p:sp>
      </p:grpSp>
      <p:sp>
        <p:nvSpPr>
          <p:cNvPr id="4118"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1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endParaRPr lang="en-US" altLang="zh-CN"/>
          </a:p>
        </p:txBody>
      </p:sp>
      <p:sp>
        <p:nvSpPr>
          <p:cNvPr id="41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r>
              <a:rPr lang="en-US" altLang="zh-CN"/>
              <a:t> </a:t>
            </a:r>
          </a:p>
        </p:txBody>
      </p:sp>
      <p:sp>
        <p:nvSpPr>
          <p:cNvPr id="41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a:defRPr/>
            </a:pPr>
            <a:fld id="{2659CDD3-682D-43F2-8897-2E2D48238CC4}" type="slidenum">
              <a:rPr lang="en-US" altLang="zh-CN"/>
              <a:pPr>
                <a:defRPr/>
              </a:pPr>
              <a:t>‹#›</a:t>
            </a:fld>
            <a:endParaRPr lang="en-US" altLang="zh-CN"/>
          </a:p>
        </p:txBody>
      </p:sp>
    </p:spTree>
  </p:cSld>
  <p:clrMap bg1="dk2" tx1="lt1" bg2="dk1" tx2="lt2" accent1="accent1" accent2="accent2" accent3="accent3" accent4="accent4" accent5="accent5" accent6="accent6" hlink="hlink" folHlink="folHlink"/>
  <p:sldLayoutIdLst>
    <p:sldLayoutId id="2147483726"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宋体" pitchFamily="2" charset="-122"/>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宋体" pitchFamily="2" charset="-122"/>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宋体" pitchFamily="2" charset="-122"/>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宋体" pitchFamily="2" charset="-122"/>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ea typeface="宋体" pitchFamily="2" charset="-122"/>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ea typeface="宋体" pitchFamily="2" charset="-122"/>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ea typeface="宋体" pitchFamily="2" charset="-122"/>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ea typeface="宋体" pitchFamily="2" charset="-122"/>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ea typeface="+mn-ea"/>
        </a:defRPr>
      </a:lvl5pPr>
      <a:lvl6pPr marL="2514600" indent="-228600" algn="l" rtl="0" fontAlgn="base">
        <a:spcBef>
          <a:spcPct val="20000"/>
        </a:spcBef>
        <a:spcAft>
          <a:spcPct val="0"/>
        </a:spcAft>
        <a:buClr>
          <a:schemeClr val="tx2"/>
        </a:buClr>
        <a:buChar char="•"/>
        <a:defRPr sz="2000">
          <a:solidFill>
            <a:schemeClr val="tx1"/>
          </a:solidFill>
          <a:latin typeface="+mn-lt"/>
          <a:ea typeface="+mn-ea"/>
        </a:defRPr>
      </a:lvl6pPr>
      <a:lvl7pPr marL="2971800" indent="-228600" algn="l" rtl="0" fontAlgn="base">
        <a:spcBef>
          <a:spcPct val="20000"/>
        </a:spcBef>
        <a:spcAft>
          <a:spcPct val="0"/>
        </a:spcAft>
        <a:buClr>
          <a:schemeClr val="tx2"/>
        </a:buClr>
        <a:buChar char="•"/>
        <a:defRPr sz="2000">
          <a:solidFill>
            <a:schemeClr val="tx1"/>
          </a:solidFill>
          <a:latin typeface="+mn-lt"/>
          <a:ea typeface="+mn-ea"/>
        </a:defRPr>
      </a:lvl7pPr>
      <a:lvl8pPr marL="3429000" indent="-228600" algn="l" rtl="0" fontAlgn="base">
        <a:spcBef>
          <a:spcPct val="20000"/>
        </a:spcBef>
        <a:spcAft>
          <a:spcPct val="0"/>
        </a:spcAft>
        <a:buClr>
          <a:schemeClr val="tx2"/>
        </a:buClr>
        <a:buChar char="•"/>
        <a:defRPr sz="2000">
          <a:solidFill>
            <a:schemeClr val="tx1"/>
          </a:solidFill>
          <a:latin typeface="+mn-lt"/>
          <a:ea typeface="+mn-ea"/>
        </a:defRPr>
      </a:lvl8pPr>
      <a:lvl9pPr marL="3886200" indent="-228600" algn="l" rtl="0" fontAlgn="base">
        <a:spcBef>
          <a:spcPct val="20000"/>
        </a:spcBef>
        <a:spcAft>
          <a:spcPct val="0"/>
        </a:spcAft>
        <a:buClr>
          <a:schemeClr val="tx2"/>
        </a:buClr>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zh-CN" altLang="en-US" sz="4800" dirty="0" smtClean="0"/>
              <a:t>办事指南</a:t>
            </a:r>
            <a:br>
              <a:rPr lang="zh-CN" altLang="en-US" sz="4800" dirty="0" smtClean="0"/>
            </a:br>
            <a:r>
              <a:rPr lang="zh-CN" altLang="en-US" sz="4800" dirty="0" smtClean="0"/>
              <a:t/>
            </a:r>
            <a:br>
              <a:rPr lang="zh-CN" altLang="en-US" sz="4800" dirty="0" smtClean="0"/>
            </a:br>
            <a:r>
              <a:rPr lang="zh-CN" altLang="en-US" sz="2800" dirty="0" smtClean="0"/>
              <a:t>（专业承包工程、专业分包工程、重要材料设备）</a:t>
            </a:r>
          </a:p>
        </p:txBody>
      </p:sp>
      <p:sp>
        <p:nvSpPr>
          <p:cNvPr id="2051" name="Rectangle 3"/>
          <p:cNvSpPr>
            <a:spLocks noGrp="1" noChangeArrowheads="1"/>
          </p:cNvSpPr>
          <p:nvPr>
            <p:ph type="subTitle" idx="1"/>
          </p:nvPr>
        </p:nvSpPr>
        <p:spPr>
          <a:xfrm>
            <a:off x="1331913" y="3644900"/>
            <a:ext cx="6400800" cy="1752600"/>
          </a:xfrm>
        </p:spPr>
        <p:txBody>
          <a:bodyPr/>
          <a:lstStyle/>
          <a:p>
            <a:pPr eaLnBrk="1" hangingPunct="1">
              <a:defRPr/>
            </a:pPr>
            <a:endParaRPr lang="en-US" altLang="zh-CN" sz="2400" dirty="0" smtClean="0">
              <a:latin typeface="宋体" pitchFamily="2" charset="-122"/>
            </a:endParaRPr>
          </a:p>
          <a:p>
            <a:pPr eaLnBrk="1" hangingPunct="1">
              <a:defRPr/>
            </a:pPr>
            <a:endParaRPr lang="zh-CN" altLang="en-US" sz="2400" dirty="0" smtClean="0">
              <a:latin typeface="宋体" pitchFamily="2" charset="-122"/>
            </a:endParaRPr>
          </a:p>
          <a:p>
            <a:pPr eaLnBrk="1" hangingPunct="1">
              <a:defRPr/>
            </a:pPr>
            <a:r>
              <a:rPr lang="en-US" altLang="zh-CN" sz="2400" dirty="0" smtClean="0">
                <a:latin typeface="宋体" pitchFamily="2" charset="-122"/>
              </a:rPr>
              <a:t>2013</a:t>
            </a:r>
            <a:r>
              <a:rPr lang="zh-CN" altLang="en-US" sz="2400" dirty="0" smtClean="0">
                <a:latin typeface="宋体" pitchFamily="2" charset="-122"/>
              </a:rPr>
              <a:t>年</a:t>
            </a:r>
            <a:r>
              <a:rPr lang="en-US" altLang="zh-CN" sz="2400" dirty="0" smtClean="0">
                <a:latin typeface="宋体" pitchFamily="2" charset="-122"/>
              </a:rPr>
              <a:t>7</a:t>
            </a:r>
            <a:r>
              <a:rPr lang="zh-CN" altLang="en-US" sz="2400" dirty="0" smtClean="0">
                <a:latin typeface="宋体" pitchFamily="2" charset="-122"/>
              </a:rPr>
              <a:t>月</a:t>
            </a:r>
            <a:r>
              <a:rPr lang="en-US" altLang="zh-CN" sz="2400" dirty="0" smtClean="0">
                <a:latin typeface="宋体" pitchFamily="2" charset="-122"/>
              </a:rPr>
              <a:t>17</a:t>
            </a:r>
            <a:r>
              <a:rPr lang="zh-CN" altLang="en-US" sz="2400" dirty="0" smtClean="0">
                <a:latin typeface="宋体" pitchFamily="2" charset="-122"/>
              </a:rPr>
              <a:t>日</a:t>
            </a:r>
          </a:p>
        </p:txBody>
      </p:sp>
      <p:sp>
        <p:nvSpPr>
          <p:cNvPr id="5" name="灯片编号占位符 4"/>
          <p:cNvSpPr>
            <a:spLocks noGrp="1"/>
          </p:cNvSpPr>
          <p:nvPr>
            <p:ph type="sldNum" sz="quarter" idx="11"/>
          </p:nvPr>
        </p:nvSpPr>
        <p:spPr/>
        <p:txBody>
          <a:bodyPr/>
          <a:lstStyle/>
          <a:p>
            <a:pPr>
              <a:defRPr/>
            </a:pPr>
            <a:fld id="{9CFC01FB-8242-411D-A913-B3C171215FC0}" type="slidenum">
              <a:rPr lang="en-US" altLang="zh-CN" smtClean="0"/>
              <a:pPr>
                <a:defRPr/>
              </a:pPr>
              <a:t>1</a:t>
            </a:fld>
            <a:endParaRPr lang="en-US" altLang="zh-C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zh-CN" altLang="en-US" sz="2800" b="1" smtClean="0"/>
              <a:t>项目入场受理材料清单</a:t>
            </a:r>
            <a:r>
              <a:rPr lang="zh-CN" altLang="en-US" smtClean="0"/>
              <a:t> </a:t>
            </a:r>
          </a:p>
        </p:txBody>
      </p:sp>
      <p:sp>
        <p:nvSpPr>
          <p:cNvPr id="12291"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2292"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2293"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2294"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2295"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2296"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2297" name="Rectangle 93"/>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15558" name="Group 198"/>
          <p:cNvGraphicFramePr>
            <a:graphicFrameLocks noGrp="1"/>
          </p:cNvGraphicFramePr>
          <p:nvPr/>
        </p:nvGraphicFramePr>
        <p:xfrm>
          <a:off x="611188" y="1628775"/>
          <a:ext cx="8099425" cy="1144270"/>
        </p:xfrm>
        <a:graphic>
          <a:graphicData uri="http://schemas.openxmlformats.org/drawingml/2006/table">
            <a:tbl>
              <a:tblPr/>
              <a:tblGrid>
                <a:gridCol w="647700"/>
                <a:gridCol w="4014787"/>
                <a:gridCol w="1090613"/>
                <a:gridCol w="944562"/>
                <a:gridCol w="1401763"/>
              </a:tblGrid>
              <a:tr h="288925">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专业分包工程：</a:t>
                      </a:r>
                      <a:endParaRPr kumimoji="0" lang="zh-CN" altLang="en-US" sz="1200" b="0" i="0" u="none" strike="noStrike" cap="none" normalizeH="0" baseline="0" smtClean="0">
                        <a:ln>
                          <a:noFill/>
                        </a:ln>
                        <a:solidFill>
                          <a:schemeClr val="bg2"/>
                        </a:solidFill>
                        <a:effectLst/>
                        <a:latin typeface="Times New Roman" pitchFamily="18" charset="0"/>
                        <a:ea typeface="宋体"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“暂估价的专业分包工程及其暂估价一览表”列项</a:t>
                      </a:r>
                      <a:endParaRPr kumimoji="0" lang="zh-CN" altLang="en-US" sz="1200" b="0" i="0" u="none" strike="noStrike" cap="none" normalizeH="0" baseline="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49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800" b="0" i="0" u="none" strike="noStrike" cap="none" normalizeH="0" baseline="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800" b="0" i="0" u="none" strike="noStrike" cap="none" normalizeH="0" baseline="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412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参照“专业承包工程类型一”提供相关资料</a:t>
                      </a:r>
                      <a:endPar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bl>
          </a:graphicData>
        </a:graphic>
      </p:graphicFrame>
      <p:sp>
        <p:nvSpPr>
          <p:cNvPr id="12" name="灯片编号占位符 11"/>
          <p:cNvSpPr>
            <a:spLocks noGrp="1"/>
          </p:cNvSpPr>
          <p:nvPr>
            <p:ph type="sldNum" sz="quarter" idx="12"/>
          </p:nvPr>
        </p:nvSpPr>
        <p:spPr/>
        <p:txBody>
          <a:bodyPr/>
          <a:lstStyle/>
          <a:p>
            <a:pPr>
              <a:defRPr/>
            </a:pPr>
            <a:fld id="{5F6BDE6D-8A62-491D-A373-D3FE8326B5D3}" type="slidenum">
              <a:rPr lang="en-US" altLang="zh-CN" smtClean="0"/>
              <a:pPr>
                <a:defRPr/>
              </a:pPr>
              <a:t>10</a:t>
            </a:fld>
            <a:endParaRPr lang="en-US" altLang="zh-CN"/>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zh-CN" altLang="en-US" sz="2800" b="1" smtClean="0"/>
              <a:t>项目入场受理材料清单</a:t>
            </a:r>
            <a:r>
              <a:rPr lang="zh-CN" altLang="en-US" smtClean="0"/>
              <a:t> </a:t>
            </a:r>
          </a:p>
        </p:txBody>
      </p:sp>
      <p:sp>
        <p:nvSpPr>
          <p:cNvPr id="13315"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3316"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3317"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3318"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3319"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3320"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3321"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3322" name="Rectangle 28"/>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16629" name="Group 245"/>
          <p:cNvGraphicFramePr>
            <a:graphicFrameLocks noGrp="1"/>
          </p:cNvGraphicFramePr>
          <p:nvPr/>
        </p:nvGraphicFramePr>
        <p:xfrm>
          <a:off x="468313" y="1700213"/>
          <a:ext cx="8170862" cy="3153094"/>
        </p:xfrm>
        <a:graphic>
          <a:graphicData uri="http://schemas.openxmlformats.org/drawingml/2006/table">
            <a:tbl>
              <a:tblPr/>
              <a:tblGrid>
                <a:gridCol w="647700"/>
                <a:gridCol w="4056062"/>
                <a:gridCol w="946150"/>
                <a:gridCol w="915988"/>
                <a:gridCol w="1604962"/>
              </a:tblGrid>
              <a:tr h="288925">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重要材料、设备：</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类型一：新建工程中以“发包人供应材料和工程设备及其暂估金额一览表”或“暂估价的材料和工程设备及其暂估单价一览表”列项</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除“项目未开工承诺书”无需提供外，其他均参照“专业承包工程类型一”提供相关资料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招标公告发布单</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材料</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材料采购招标的填写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招标公告发布单</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设备</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3-4)</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设备采购招标的填写</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3</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材料招标清单</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3-3A</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材料采购招标的填写</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设备招标清单</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3-3B</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设备采购招标的填写</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gridSpan="5">
                  <a:txBody>
                    <a:bodyPr/>
                    <a:lstStyle/>
                    <a:p>
                      <a:pPr marL="0" marR="0" lvl="0" indent="9525"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说明：</a:t>
                      </a:r>
                    </a:p>
                    <a:p>
                      <a:pPr marL="0" marR="0" lvl="0" indent="9525"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1</a:t>
                      </a:r>
                      <a:r>
                        <a:rPr kumimoji="0" lang="zh-CN" altLang="en-US"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、总包单位作为招标人的，所有备案表格均需同时加盖总包单位及建设单位公章。</a:t>
                      </a:r>
                      <a:endParaRPr kumimoji="0" lang="zh-CN" altLang="en-US" sz="1200" b="0" i="0" u="none" strike="noStrike" cap="none" normalizeH="0" baseline="0" dirty="0" smtClean="0">
                        <a:ln>
                          <a:noFill/>
                        </a:ln>
                        <a:solidFill>
                          <a:srgbClr val="FF0000"/>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bl>
          </a:graphicData>
        </a:graphic>
      </p:graphicFrame>
      <p:sp>
        <p:nvSpPr>
          <p:cNvPr id="13" name="灯片编号占位符 12"/>
          <p:cNvSpPr>
            <a:spLocks noGrp="1"/>
          </p:cNvSpPr>
          <p:nvPr>
            <p:ph type="sldNum" sz="quarter" idx="12"/>
          </p:nvPr>
        </p:nvSpPr>
        <p:spPr/>
        <p:txBody>
          <a:bodyPr/>
          <a:lstStyle/>
          <a:p>
            <a:pPr>
              <a:defRPr/>
            </a:pPr>
            <a:fld id="{BCE22912-187A-46EC-A1F9-4070A9BDC830}" type="slidenum">
              <a:rPr lang="en-US" altLang="zh-CN" smtClean="0"/>
              <a:pPr>
                <a:defRPr/>
              </a:pPr>
              <a:t>11</a:t>
            </a:fld>
            <a:endParaRPr lang="en-US" altLang="zh-C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zh-CN" altLang="en-US" sz="2800" b="1" smtClean="0"/>
              <a:t>项目入场受理材料清单</a:t>
            </a:r>
            <a:r>
              <a:rPr lang="zh-CN" altLang="en-US" smtClean="0"/>
              <a:t> </a:t>
            </a:r>
          </a:p>
        </p:txBody>
      </p:sp>
      <p:sp>
        <p:nvSpPr>
          <p:cNvPr id="14339"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4340"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4341"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4342"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4343"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4344"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4345"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4346"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4347" name="Rectangle 57"/>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17702" name="Group 294"/>
          <p:cNvGraphicFramePr>
            <a:graphicFrameLocks noGrp="1"/>
          </p:cNvGraphicFramePr>
          <p:nvPr/>
        </p:nvGraphicFramePr>
        <p:xfrm>
          <a:off x="539750" y="1700213"/>
          <a:ext cx="8101013" cy="3027680"/>
        </p:xfrm>
        <a:graphic>
          <a:graphicData uri="http://schemas.openxmlformats.org/drawingml/2006/table">
            <a:tbl>
              <a:tblPr/>
              <a:tblGrid>
                <a:gridCol w="539750"/>
                <a:gridCol w="3960813"/>
                <a:gridCol w="1150937"/>
                <a:gridCol w="827088"/>
                <a:gridCol w="1622425"/>
              </a:tblGrid>
              <a:tr h="285750">
                <a:tc gridSpan="5">
                  <a:txBody>
                    <a:bodyPr/>
                    <a:lstStyle/>
                    <a:p>
                      <a:pPr marL="0" marR="0" lvl="0" indent="14288"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重要材料、设备：</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endParaRPr>
                    </a:p>
                    <a:p>
                      <a:pPr marL="0" marR="0" lvl="0" indent="14288" algn="l" defTabSz="914400" rtl="0" eaLnBrk="0" fontAlgn="base" latinLnBrk="0" hangingPunct="0">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类型二：既有设备的更新改造</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除“规划许可证或规划意见书”、“项目未开工承诺书”无需提供外，其他均参照“专业承包工程类型二”提供相关资料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招标公告发布单</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材料</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材料采购招标的填写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招标公告发布单</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设备</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3-4)</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设备采购招标的填写</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3</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材料招标清单</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3-3A</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材料采购招标的填写</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设备招标清单</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3-3B</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设备采购招标的填写</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476250">
                <a:tc gridSpan="5">
                  <a:txBody>
                    <a:bodyPr/>
                    <a:lstStyle/>
                    <a:p>
                      <a:pPr marL="0" marR="0" lvl="0" indent="9525" algn="l" defTabSz="914400" rtl="0" eaLnBrk="1" fontAlgn="base" latinLnBrk="0" hangingPunct="1">
                        <a:lnSpc>
                          <a:spcPct val="100000"/>
                        </a:lnSpc>
                        <a:spcBef>
                          <a:spcPct val="0"/>
                        </a:spcBef>
                        <a:spcAft>
                          <a:spcPct val="0"/>
                        </a:spcAft>
                        <a:buClrTx/>
                        <a:buSzTx/>
                        <a:buFontTx/>
                        <a:buNone/>
                        <a:tabLst/>
                      </a:pP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4" name="灯片编号占位符 13"/>
          <p:cNvSpPr>
            <a:spLocks noGrp="1"/>
          </p:cNvSpPr>
          <p:nvPr>
            <p:ph type="sldNum" sz="quarter" idx="12"/>
          </p:nvPr>
        </p:nvSpPr>
        <p:spPr/>
        <p:txBody>
          <a:bodyPr/>
          <a:lstStyle/>
          <a:p>
            <a:pPr>
              <a:defRPr/>
            </a:pPr>
            <a:fld id="{CBD6D690-44DF-4B96-99D0-38D0DE98D2E3}" type="slidenum">
              <a:rPr lang="en-US" altLang="zh-CN" smtClean="0"/>
              <a:pPr>
                <a:defRPr/>
              </a:pPr>
              <a:t>12</a:t>
            </a:fld>
            <a:endParaRPr lang="en-US" altLang="zh-CN"/>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zh-CN" altLang="en-US" sz="2800" b="1" smtClean="0"/>
              <a:t>资格预审文件备案受理材料清单</a:t>
            </a:r>
            <a:r>
              <a:rPr lang="zh-CN" altLang="en-US" smtClean="0"/>
              <a:t> </a:t>
            </a:r>
          </a:p>
        </p:txBody>
      </p:sp>
      <p:sp>
        <p:nvSpPr>
          <p:cNvPr id="15363"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5364"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5365"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5366"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5367"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5368"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5369"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5370"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5371"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18608" name="Group 176"/>
          <p:cNvGraphicFramePr>
            <a:graphicFrameLocks noGrp="1"/>
          </p:cNvGraphicFramePr>
          <p:nvPr>
            <p:ph idx="1"/>
          </p:nvPr>
        </p:nvGraphicFramePr>
        <p:xfrm>
          <a:off x="457200" y="1600200"/>
          <a:ext cx="8075613" cy="2158683"/>
        </p:xfrm>
        <a:graphic>
          <a:graphicData uri="http://schemas.openxmlformats.org/drawingml/2006/table">
            <a:tbl>
              <a:tblPr/>
              <a:tblGrid>
                <a:gridCol w="658813"/>
                <a:gridCol w="4287837"/>
                <a:gridCol w="1111250"/>
                <a:gridCol w="808038"/>
                <a:gridCol w="1209675"/>
              </a:tblGrid>
              <a:tr h="2968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365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资格预审文件备案表</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4</a:t>
                      </a:r>
                      <a:r>
                        <a:rPr kumimoji="0" lang="zh-CN" altLang="en-US"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a:t>
                      </a:r>
                      <a:endParaRPr kumimoji="0" lang="en-US" altLang="zh-CN" sz="1200" b="0" i="0" u="none" strike="noStrike" cap="none" normalizeH="0" baseline="0" dirty="0" smtClean="0">
                        <a:ln>
                          <a:noFill/>
                        </a:ln>
                        <a:solidFill>
                          <a:srgbClr val="FF0000"/>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3365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资格预审文件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944563">
                <a:tc gridSpan="5">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说明：</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、提交资格预审文件时，可以提交一份书面资格预审文件和若干份加盖相关印章（招标人公章及招标代理机构项目负责人执业印章）的资格预审文件封面；</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2</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、当再次办理备案手续时，申办人应提交上次申办备案手续时，经备案审查的资格预审文件稿件；</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3</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、招标人对资格预审文件进行澄清、修改或补充的，应提交澄清、修改或补充文件；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4</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、总包单位作为招标人的，资格预审文件封面还应同时加盖建设单位公章。</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4" name="灯片编号占位符 13"/>
          <p:cNvSpPr>
            <a:spLocks noGrp="1"/>
          </p:cNvSpPr>
          <p:nvPr>
            <p:ph type="sldNum" sz="quarter" idx="12"/>
          </p:nvPr>
        </p:nvSpPr>
        <p:spPr/>
        <p:txBody>
          <a:bodyPr/>
          <a:lstStyle/>
          <a:p>
            <a:pPr>
              <a:defRPr/>
            </a:pPr>
            <a:fld id="{6DA8EBBC-22F7-48A8-BA6E-C98B88BC6B7A}" type="slidenum">
              <a:rPr lang="en-US" altLang="zh-CN" smtClean="0"/>
              <a:pPr>
                <a:defRPr/>
              </a:pPr>
              <a:t>13</a:t>
            </a:fld>
            <a:endParaRPr lang="en-US" altLang="zh-CN"/>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zh-CN" altLang="en-US" sz="2800" b="1" smtClean="0"/>
              <a:t>资格预审评审专家抽取受理材料清单</a:t>
            </a:r>
            <a:r>
              <a:rPr lang="zh-CN" altLang="en-US" smtClean="0"/>
              <a:t> </a:t>
            </a:r>
          </a:p>
        </p:txBody>
      </p:sp>
      <p:sp>
        <p:nvSpPr>
          <p:cNvPr id="16387"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6388"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6389"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6390"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6391"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6392"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6393"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6394"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6395"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20808" name="Group 328"/>
          <p:cNvGraphicFramePr>
            <a:graphicFrameLocks noGrp="1"/>
          </p:cNvGraphicFramePr>
          <p:nvPr>
            <p:ph idx="1"/>
          </p:nvPr>
        </p:nvGraphicFramePr>
        <p:xfrm>
          <a:off x="457200" y="1600200"/>
          <a:ext cx="8229600" cy="4244025"/>
        </p:xfrm>
        <a:graphic>
          <a:graphicData uri="http://schemas.openxmlformats.org/drawingml/2006/table">
            <a:tbl>
              <a:tblPr/>
              <a:tblGrid>
                <a:gridCol w="585788"/>
                <a:gridCol w="3744912"/>
                <a:gridCol w="1152525"/>
                <a:gridCol w="863600"/>
                <a:gridCol w="1882775"/>
              </a:tblGrid>
              <a:tr h="28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资格预审评审专家抽取（登记）申请表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5-4</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25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招标人拟派资格预审评审代表资格条件登记表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6</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招标人拟派代表的需填写</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招标人拟派代表身份证</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300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4</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招标人拟派代表劳动合同</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5</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招标人拟派代表社保证明</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6</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招标人拟派代表资格预审评审能力证明材料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7</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由招标代理机构开具的经办人的法人委托书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61938">
                <a:tc gridSpan="5">
                  <a:txBody>
                    <a:bodyPr/>
                    <a:lstStyle/>
                    <a:p>
                      <a:pPr marL="0" marR="0" lvl="0" indent="635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说明：</a:t>
                      </a:r>
                    </a:p>
                    <a:p>
                      <a:pPr marL="0" marR="0" lvl="0" indent="635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需提供的拟派代表的合同，合同期应为一年以上，社保证明为近半年内开具的；对于部分事业单位或行政机关的招标人，与本单位工作人员确实没有签订劳动人事合同和（或）缴纳社会保险的，应提交招标人（或其劳动人事部门）关于本单位与工作人员没有签订劳动人事合同和（或）缴纳社会保险，以及加盖招标人（或其劳动人事部门）和招标人纪检监察部门印章的证明拟派代表为本单位在职人员的书面材料（无法提供纪检监察部门印章的可盖党委章）。</a:t>
                      </a:r>
                    </a:p>
                    <a:p>
                      <a:pPr marL="0" marR="0" lvl="0" indent="635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2</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资格预审评审能力证明材料：相关专业中级以上职称证书，其中，国家和本市重点建设项目以及全部使用国有资金投资或者国有资金投资占控股或主导地位的项目，为相关专业高级以上职称证书；或招标人关于拟派代表具备相关专业高级水平并作为资格预审评审代表的书面报告。</a:t>
                      </a:r>
                    </a:p>
                    <a:p>
                      <a:pPr marL="0" marR="0" lvl="0" indent="635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3</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、总包单位作为招标人的，备案表应同时加盖总包单位及建设单位公章。</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4" name="灯片编号占位符 13"/>
          <p:cNvSpPr>
            <a:spLocks noGrp="1"/>
          </p:cNvSpPr>
          <p:nvPr>
            <p:ph type="sldNum" sz="quarter" idx="12"/>
          </p:nvPr>
        </p:nvSpPr>
        <p:spPr/>
        <p:txBody>
          <a:bodyPr/>
          <a:lstStyle/>
          <a:p>
            <a:pPr>
              <a:defRPr/>
            </a:pPr>
            <a:fld id="{A2A798A4-502C-4BB7-9137-78FA81EFBA48}" type="slidenum">
              <a:rPr lang="en-US" altLang="zh-CN" smtClean="0"/>
              <a:pPr>
                <a:defRPr/>
              </a:pPr>
              <a:t>14</a:t>
            </a:fld>
            <a:endParaRPr lang="en-US" altLang="zh-CN"/>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zh-CN" altLang="en-US" sz="2800" b="1" smtClean="0"/>
              <a:t>投标人投标资格登记受理材料清单</a:t>
            </a:r>
            <a:r>
              <a:rPr lang="en-US" altLang="zh-CN" sz="2800" b="1" smtClean="0"/>
              <a:t>(</a:t>
            </a:r>
            <a:r>
              <a:rPr lang="zh-CN" altLang="en-US" sz="2800" b="1" smtClean="0"/>
              <a:t>资格预审</a:t>
            </a:r>
            <a:r>
              <a:rPr lang="en-US" altLang="zh-CN" sz="2800" b="1" smtClean="0"/>
              <a:t>)</a:t>
            </a:r>
            <a:r>
              <a:rPr lang="en-US" altLang="zh-CN" smtClean="0"/>
              <a:t> </a:t>
            </a:r>
          </a:p>
        </p:txBody>
      </p:sp>
      <p:sp>
        <p:nvSpPr>
          <p:cNvPr id="17411"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7412"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7413"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7414"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7415"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7416"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7417"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7418"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7419"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21790" name="Group 286"/>
          <p:cNvGraphicFramePr>
            <a:graphicFrameLocks noGrp="1"/>
          </p:cNvGraphicFramePr>
          <p:nvPr>
            <p:ph idx="1"/>
          </p:nvPr>
        </p:nvGraphicFramePr>
        <p:xfrm>
          <a:off x="457200" y="1600200"/>
          <a:ext cx="8229600" cy="3997961"/>
        </p:xfrm>
        <a:graphic>
          <a:graphicData uri="http://schemas.openxmlformats.org/drawingml/2006/table">
            <a:tbl>
              <a:tblPr/>
              <a:tblGrid>
                <a:gridCol w="541338"/>
                <a:gridCol w="4441825"/>
                <a:gridCol w="1154112"/>
                <a:gridCol w="838200"/>
                <a:gridCol w="1254125"/>
              </a:tblGrid>
              <a:tr h="315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投标人投标资格登记表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9</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资格预审评审情况书面报告表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8-1</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5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投标候选人排序表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7</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原件或加盖公章的复印件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5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4</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资格预审评审报告</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原件或加盖公章的复印件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5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5</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资格预审评审委员会提出的书面资格预审评审报告； </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原件或加盖公章的复印件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1181100">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说明：</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、资格预审评审报告包括：投标报名表、资格预审文件领取签到表、资格预审申请文件签收记录表、资格预审评审专家名单、评审专家声明书以及关于资格预审评审的其它有关资料等；</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2</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、资格预审评审委员会提出的书面资格预审评审报告包括：评审记录表、汇总表、评审意见、评审结果、拒绝资格预审申请情况和其它有关情况说明等；</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3</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、因母子公司同时入围、同一母公司的子公司超过三分之一或项目经理被锁等情况需调整入围投标人名单的，招标人应写关于调整的情况说明并盖公章确认；</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4</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采用资格后审的仅需提供一份</a:t>
                      </a:r>
                      <a:r>
                        <a:rPr kumimoji="0" lang="en-US" altLang="zh-CN"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投标报名表</a:t>
                      </a:r>
                      <a:r>
                        <a:rPr kumimoji="0" lang="en-US" altLang="zh-CN"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（机打）</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5</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、总包单位作为招标人的，备案表应同时加盖总包单位及建设单位公章。</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4" name="灯片编号占位符 13"/>
          <p:cNvSpPr>
            <a:spLocks noGrp="1"/>
          </p:cNvSpPr>
          <p:nvPr>
            <p:ph type="sldNum" sz="quarter" idx="12"/>
          </p:nvPr>
        </p:nvSpPr>
        <p:spPr/>
        <p:txBody>
          <a:bodyPr/>
          <a:lstStyle/>
          <a:p>
            <a:pPr>
              <a:defRPr/>
            </a:pPr>
            <a:fld id="{254F86C1-9586-45E0-BFA4-3CBF272D2C52}" type="slidenum">
              <a:rPr lang="en-US" altLang="zh-CN" smtClean="0"/>
              <a:pPr>
                <a:defRPr/>
              </a:pPr>
              <a:t>15</a:t>
            </a:fld>
            <a:endParaRPr lang="en-US" altLang="zh-CN"/>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zh-CN" altLang="en-US" sz="2800" b="1" smtClean="0"/>
              <a:t>招标文件备案受理材料清单</a:t>
            </a:r>
            <a:endParaRPr lang="zh-CN" altLang="en-US" smtClean="0"/>
          </a:p>
        </p:txBody>
      </p:sp>
      <p:sp>
        <p:nvSpPr>
          <p:cNvPr id="18435"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8436"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8437"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8438"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8439"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8440"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8441"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8442"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8443"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22830" name="Group 302"/>
          <p:cNvGraphicFramePr>
            <a:graphicFrameLocks noGrp="1"/>
          </p:cNvGraphicFramePr>
          <p:nvPr>
            <p:ph idx="1"/>
          </p:nvPr>
        </p:nvGraphicFramePr>
        <p:xfrm>
          <a:off x="457200" y="1600200"/>
          <a:ext cx="8229600" cy="2203133"/>
        </p:xfrm>
        <a:graphic>
          <a:graphicData uri="http://schemas.openxmlformats.org/drawingml/2006/table">
            <a:tbl>
              <a:tblPr/>
              <a:tblGrid>
                <a:gridCol w="658813"/>
                <a:gridCol w="4032250"/>
                <a:gridCol w="1295400"/>
                <a:gridCol w="1025525"/>
                <a:gridCol w="1217612"/>
              </a:tblGrid>
              <a:tr h="163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zh-CN" altLang="en-US" sz="1200" b="1" i="0" u="none" strike="noStrike" cap="none" normalizeH="0" baseline="0" smtClean="0">
                          <a:ln>
                            <a:noFill/>
                          </a:ln>
                          <a:solidFill>
                            <a:srgbClr val="000000"/>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rgbClr val="000000"/>
                        </a:solidFill>
                        <a:effectLst/>
                        <a:latin typeface="宋体" pitchFamily="2" charset="-122"/>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79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招标文件备案表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10</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zh-CN" altLang="en-US" sz="1200" b="0" i="0" u="none" strike="noStrike" cap="none" normalizeH="0" baseline="0" smtClean="0">
                          <a:ln>
                            <a:noFill/>
                          </a:ln>
                          <a:solidFill>
                            <a:srgbClr val="000000"/>
                          </a:solidFill>
                          <a:effectLst/>
                          <a:latin typeface="宋体" pitchFamily="2" charset="-122"/>
                          <a:ea typeface="宋体" pitchFamily="2" charset="-122"/>
                          <a:cs typeface="Times New Roman" pitchFamily="18" charset="0"/>
                        </a:rPr>
                        <a:t>原件</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77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招标文件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zh-CN" altLang="en-US" sz="1200" b="0" i="0" u="none" strike="noStrike" cap="none" normalizeH="0" baseline="0" smtClean="0">
                          <a:ln>
                            <a:noFill/>
                          </a:ln>
                          <a:solidFill>
                            <a:srgbClr val="000000"/>
                          </a:solidFill>
                          <a:effectLst/>
                          <a:latin typeface="宋体" pitchFamily="2" charset="-122"/>
                          <a:ea typeface="宋体" pitchFamily="2" charset="-122"/>
                          <a:cs typeface="Times New Roman" pitchFamily="18" charset="0"/>
                        </a:rPr>
                        <a:t>原件</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180975">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说明：</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、提交招标文件时，可以提交一份书面招标文件和若干份加盖相关印章（招标人及招标代理机构项目负责人执业印章）的招标文件文件封面；</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2</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、当再次办理备案手续时，申办人应提交上次申办备案手续时，经备案审查的招标文件稿件；</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3</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、招标人对招标文件进行澄清、修改或补充的，应提交澄清、修改或补充文件。</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4</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、采用工程量清单计价模式的施工招标，还需提供工程量清单，设置招标控制价的，应提供已编制的招标控制价。</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5</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、总包单位作为招标人的，招标文件封面还应同时加盖建设单位公章。</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4" name="灯片编号占位符 13"/>
          <p:cNvSpPr>
            <a:spLocks noGrp="1"/>
          </p:cNvSpPr>
          <p:nvPr>
            <p:ph type="sldNum" sz="quarter" idx="12"/>
          </p:nvPr>
        </p:nvSpPr>
        <p:spPr/>
        <p:txBody>
          <a:bodyPr/>
          <a:lstStyle/>
          <a:p>
            <a:pPr>
              <a:defRPr/>
            </a:pPr>
            <a:fld id="{648FEE64-24E8-475B-AD7B-A0F46E67A3D2}" type="slidenum">
              <a:rPr lang="en-US" altLang="zh-CN" smtClean="0"/>
              <a:pPr>
                <a:defRPr/>
              </a:pPr>
              <a:t>16</a:t>
            </a:fld>
            <a:endParaRPr lang="en-US" altLang="zh-CN"/>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zh-CN" altLang="en-US" sz="2800" b="1" smtClean="0"/>
              <a:t>评标专家抽取受理材料清单</a:t>
            </a:r>
          </a:p>
        </p:txBody>
      </p:sp>
      <p:sp>
        <p:nvSpPr>
          <p:cNvPr id="19459"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9460"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9461"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9462"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9463"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9464"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9465"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9466"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9467"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23877" name="Group 325"/>
          <p:cNvGraphicFramePr>
            <a:graphicFrameLocks noGrp="1"/>
          </p:cNvGraphicFramePr>
          <p:nvPr>
            <p:ph idx="1"/>
          </p:nvPr>
        </p:nvGraphicFramePr>
        <p:xfrm>
          <a:off x="468313" y="1412875"/>
          <a:ext cx="8229600" cy="4875530"/>
        </p:xfrm>
        <a:graphic>
          <a:graphicData uri="http://schemas.openxmlformats.org/drawingml/2006/table">
            <a:tbl>
              <a:tblPr/>
              <a:tblGrid>
                <a:gridCol w="588962"/>
                <a:gridCol w="4173538"/>
                <a:gridCol w="1223962"/>
                <a:gridCol w="1009650"/>
                <a:gridCol w="1233488"/>
              </a:tblGrid>
              <a:tr h="241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评标专家抽取申请表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11-3</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招标人拟派评标代表资格条件登记表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12</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招标人拟派代表身份证</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4</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招标人拟派代表劳动合同</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5</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招标人拟派代表社保证明</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6</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招标人拟派代表评标能力证明材料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7</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由招标代理机构开具的经办人的法人委托书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477838">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说明：</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需提供的拟派代表的合同，合同期应为一年以上，社保证明为近半年内开具的；对于部分事业单位或行政机关的招标人，与本单位工作人员确实没有签订劳动人事合同和（或）缴纳社会保险的，应提交招标人（或其劳动人事部门）关于本单位与工作人员没有签订劳动人事合同和（或）缴纳社会保险，以及加盖招标人（或其劳动人事部门）和招标人纪检监察部门印章的证明拟派代表为本单位在职人员的书面材料（无法提供纪检监察部门印章的可盖党委章）；</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评标能力证明材料：相关专业中级以上职称证书，其中，国家和本市重点建设项目以及全部使用国有资金投资或者国有资金投资占控股或主导地位的项目，为相关专业高级以上职称证书；或招标人关于拟派代表具备相关专业高级水平并作为资格预审评审代表的书面报告；</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、总包单位作为招标人的，备案表应同时加盖总包单位及建设单位公章。</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4" name="灯片编号占位符 13"/>
          <p:cNvSpPr>
            <a:spLocks noGrp="1"/>
          </p:cNvSpPr>
          <p:nvPr>
            <p:ph type="sldNum" sz="quarter" idx="12"/>
          </p:nvPr>
        </p:nvSpPr>
        <p:spPr/>
        <p:txBody>
          <a:bodyPr/>
          <a:lstStyle/>
          <a:p>
            <a:pPr>
              <a:defRPr/>
            </a:pPr>
            <a:fld id="{B9AC756A-31A4-4761-A88A-454C36439604}" type="slidenum">
              <a:rPr lang="en-US" altLang="zh-CN" smtClean="0"/>
              <a:pPr>
                <a:defRPr/>
              </a:pPr>
              <a:t>17</a:t>
            </a:fld>
            <a:endParaRPr lang="en-US" altLang="zh-CN"/>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zh-CN" altLang="en-US" sz="2800" b="1" smtClean="0"/>
              <a:t>中标候选人结果公示受理材料清单</a:t>
            </a:r>
          </a:p>
        </p:txBody>
      </p:sp>
      <p:sp>
        <p:nvSpPr>
          <p:cNvPr id="20483"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0484"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0485"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0486"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0487"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0488"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0489"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0490"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0491"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24768" name="Group 192"/>
          <p:cNvGraphicFramePr>
            <a:graphicFrameLocks noGrp="1"/>
          </p:cNvGraphicFramePr>
          <p:nvPr>
            <p:ph idx="1"/>
          </p:nvPr>
        </p:nvGraphicFramePr>
        <p:xfrm>
          <a:off x="457200" y="1628775"/>
          <a:ext cx="8229600" cy="1612901"/>
        </p:xfrm>
        <a:graphic>
          <a:graphicData uri="http://schemas.openxmlformats.org/drawingml/2006/table">
            <a:tbl>
              <a:tblPr/>
              <a:tblGrid>
                <a:gridCol w="585788"/>
                <a:gridCol w="3889375"/>
                <a:gridCol w="1511300"/>
                <a:gridCol w="1009650"/>
                <a:gridCol w="1233487"/>
              </a:tblGrid>
              <a:tr h="3460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中标候选人公示登记表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13</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中标候选人公示附件</a:t>
                      </a: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 </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PDF</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电子文件</a:t>
                      </a: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 </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12725">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说明：</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、总包单位作为招标人的，备案表应同时加盖总包单位及建设单位公章。</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4" name="灯片编号占位符 13"/>
          <p:cNvSpPr>
            <a:spLocks noGrp="1"/>
          </p:cNvSpPr>
          <p:nvPr>
            <p:ph type="sldNum" sz="quarter" idx="12"/>
          </p:nvPr>
        </p:nvSpPr>
        <p:spPr/>
        <p:txBody>
          <a:bodyPr/>
          <a:lstStyle/>
          <a:p>
            <a:pPr>
              <a:defRPr/>
            </a:pPr>
            <a:fld id="{FDBE5CA6-A348-4598-8B7A-7016E2876A3C}" type="slidenum">
              <a:rPr lang="en-US" altLang="zh-CN" smtClean="0"/>
              <a:pPr>
                <a:defRPr/>
              </a:pPr>
              <a:t>18</a:t>
            </a:fld>
            <a:endParaRPr lang="en-US" altLang="zh-CN"/>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zh-CN" altLang="en-US" sz="2800" b="1" smtClean="0"/>
              <a:t>招投标情况书面报告受理材料清单</a:t>
            </a:r>
          </a:p>
        </p:txBody>
      </p:sp>
      <p:sp>
        <p:nvSpPr>
          <p:cNvPr id="21507"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1508"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1509"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1510"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1511"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1512"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1513"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1514"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1515"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26061" name="Group 461"/>
          <p:cNvGraphicFramePr>
            <a:graphicFrameLocks noGrp="1"/>
          </p:cNvGraphicFramePr>
          <p:nvPr>
            <p:ph idx="1"/>
          </p:nvPr>
        </p:nvGraphicFramePr>
        <p:xfrm>
          <a:off x="457200" y="1600200"/>
          <a:ext cx="8229600" cy="4001135"/>
        </p:xfrm>
        <a:graphic>
          <a:graphicData uri="http://schemas.openxmlformats.org/drawingml/2006/table">
            <a:tbl>
              <a:tblPr/>
              <a:tblGrid>
                <a:gridCol w="514350"/>
                <a:gridCol w="4525963"/>
                <a:gridCol w="1133475"/>
                <a:gridCol w="822325"/>
                <a:gridCol w="1233487"/>
              </a:tblGrid>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招投标情况书面报告备案表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14</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58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开标会签到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rowSpan="10">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原件或加盖公章的复印件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参加开标会招标人及投标人的授权委托书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4</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投标文件签收记录表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5</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开标记录</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6</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评标专家名单</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7</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评标委员会成员签到表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8</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评标专家声明书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9</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评标委员会提出的书面评标报告</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10</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评标委员会负责人对评标结果复核确认意见表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招标人对评标结果复核确认意见表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中标人的投标文件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1920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中标通知书</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15-1</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一式五份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 </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bl>
          </a:graphicData>
        </a:graphic>
      </p:graphicFrame>
      <p:sp>
        <p:nvSpPr>
          <p:cNvPr id="14" name="灯片编号占位符 13"/>
          <p:cNvSpPr>
            <a:spLocks noGrp="1"/>
          </p:cNvSpPr>
          <p:nvPr>
            <p:ph type="sldNum" sz="quarter" idx="12"/>
          </p:nvPr>
        </p:nvSpPr>
        <p:spPr/>
        <p:txBody>
          <a:bodyPr/>
          <a:lstStyle/>
          <a:p>
            <a:pPr>
              <a:defRPr/>
            </a:pPr>
            <a:fld id="{9D69A9DA-383B-4786-A248-51E331E0C369}" type="slidenum">
              <a:rPr lang="en-US" altLang="zh-CN" smtClean="0"/>
              <a:pPr>
                <a:defRPr/>
              </a:pPr>
              <a:t>19</a:t>
            </a:fld>
            <a:endParaRPr lang="en-US" altLang="zh-C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defRPr/>
            </a:pPr>
            <a:r>
              <a:rPr lang="zh-CN" altLang="en-US" smtClean="0"/>
              <a:t>办事指南内容</a:t>
            </a:r>
          </a:p>
        </p:txBody>
      </p:sp>
      <p:sp>
        <p:nvSpPr>
          <p:cNvPr id="4099" name="Rectangle 3"/>
          <p:cNvSpPr>
            <a:spLocks noGrp="1" noChangeArrowheads="1"/>
          </p:cNvSpPr>
          <p:nvPr>
            <p:ph type="body" idx="1"/>
          </p:nvPr>
        </p:nvSpPr>
        <p:spPr/>
        <p:txBody>
          <a:bodyPr/>
          <a:lstStyle/>
          <a:p>
            <a:pPr eaLnBrk="1" hangingPunct="1">
              <a:buFontTx/>
              <a:buNone/>
            </a:pPr>
            <a:r>
              <a:rPr lang="zh-CN" altLang="en-US" smtClean="0"/>
              <a:t>一、主要法律法规依据</a:t>
            </a:r>
          </a:p>
          <a:p>
            <a:pPr eaLnBrk="1" hangingPunct="1">
              <a:buFontTx/>
              <a:buNone/>
            </a:pPr>
            <a:r>
              <a:rPr lang="zh-CN" altLang="en-US" sz="2000" smtClean="0"/>
              <a:t>          （一）工程招标主要法律法规依据</a:t>
            </a:r>
          </a:p>
          <a:p>
            <a:pPr eaLnBrk="1" hangingPunct="1">
              <a:buFontTx/>
              <a:buNone/>
            </a:pPr>
            <a:r>
              <a:rPr lang="zh-CN" altLang="en-US" sz="2000" smtClean="0"/>
              <a:t>          （二）重要材料设备招标主要法律法规依据</a:t>
            </a:r>
          </a:p>
          <a:p>
            <a:pPr eaLnBrk="1" hangingPunct="1">
              <a:buFontTx/>
              <a:buNone/>
            </a:pPr>
            <a:r>
              <a:rPr lang="zh-CN" altLang="en-US" smtClean="0"/>
              <a:t>二、受理范围</a:t>
            </a:r>
          </a:p>
          <a:p>
            <a:pPr eaLnBrk="1" hangingPunct="1">
              <a:buFontTx/>
              <a:buNone/>
            </a:pPr>
            <a:r>
              <a:rPr lang="zh-CN" altLang="en-US" smtClean="0"/>
              <a:t>三、受理材料清单</a:t>
            </a:r>
          </a:p>
        </p:txBody>
      </p:sp>
      <p:sp>
        <p:nvSpPr>
          <p:cNvPr id="5" name="灯片编号占位符 4"/>
          <p:cNvSpPr>
            <a:spLocks noGrp="1"/>
          </p:cNvSpPr>
          <p:nvPr>
            <p:ph type="sldNum" sz="quarter" idx="12"/>
          </p:nvPr>
        </p:nvSpPr>
        <p:spPr/>
        <p:txBody>
          <a:bodyPr/>
          <a:lstStyle/>
          <a:p>
            <a:pPr>
              <a:defRPr/>
            </a:pPr>
            <a:fld id="{BDCF291F-D697-4B8C-9374-12883AC65AF1}" type="slidenum">
              <a:rPr lang="en-US" altLang="zh-CN" smtClean="0"/>
              <a:pPr>
                <a:defRPr/>
              </a:pPr>
              <a:t>2</a:t>
            </a:fld>
            <a:endParaRPr lang="en-US" altLang="zh-CN"/>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zh-CN" altLang="en-US" sz="2800" b="1" dirty="0" smtClean="0">
                <a:solidFill>
                  <a:srgbClr val="FF0000"/>
                </a:solidFill>
              </a:rPr>
              <a:t>招标项目</a:t>
            </a:r>
            <a:r>
              <a:rPr lang="zh-CN" altLang="en-US" sz="2800" b="1" dirty="0" smtClean="0"/>
              <a:t>合同备案受理材料清单</a:t>
            </a:r>
          </a:p>
        </p:txBody>
      </p:sp>
      <p:sp>
        <p:nvSpPr>
          <p:cNvPr id="22531"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2532"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2533"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2534"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2535"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2536"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2537"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2538"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2539"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2540" name="Rectangle 105"/>
          <p:cNvSpPr>
            <a:spLocks noChangeArrowheads="1"/>
          </p:cNvSpPr>
          <p:nvPr/>
        </p:nvSpPr>
        <p:spPr bwMode="auto">
          <a:xfrm>
            <a:off x="1588" y="139065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graphicFrame>
        <p:nvGraphicFramePr>
          <p:cNvPr id="26983" name="Group 359"/>
          <p:cNvGraphicFramePr>
            <a:graphicFrameLocks noGrp="1"/>
          </p:cNvGraphicFramePr>
          <p:nvPr/>
        </p:nvGraphicFramePr>
        <p:xfrm>
          <a:off x="468313" y="1628775"/>
          <a:ext cx="8026400" cy="2644775"/>
        </p:xfrm>
        <a:graphic>
          <a:graphicData uri="http://schemas.openxmlformats.org/drawingml/2006/table">
            <a:tbl>
              <a:tblPr/>
              <a:tblGrid>
                <a:gridCol w="531812"/>
                <a:gridCol w="3533775"/>
                <a:gridCol w="1800225"/>
                <a:gridCol w="1152525"/>
                <a:gridCol w="1008063"/>
              </a:tblGrid>
              <a:tr h="285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合同备案签订表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16-1</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一式三份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合同正副文本</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所有正副本</a:t>
                      </a:r>
                      <a:endParaRPr kumimoji="0" lang="zh-CN" altLang="en-US" sz="1200" b="0" i="0" u="none" strike="noStrike" cap="none" normalizeH="0" baseline="0" dirty="0" smtClean="0">
                        <a:ln>
                          <a:noFill/>
                        </a:ln>
                        <a:solidFill>
                          <a:srgbClr val="FF0000"/>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200" b="0" i="0" u="none" strike="noStrike" cap="none" normalizeH="0" baseline="0" dirty="0" smtClean="0">
                          <a:ln>
                            <a:noFill/>
                          </a:ln>
                          <a:solidFill>
                            <a:srgbClr val="FF0000"/>
                          </a:solidFill>
                          <a:effectLst/>
                          <a:latin typeface="宋体" pitchFamily="2" charset="-122"/>
                          <a:ea typeface="宋体" pitchFamily="2" charset="-122"/>
                        </a:rPr>
                        <a:t>留存一份副本</a:t>
                      </a:r>
                      <a:endParaRPr kumimoji="0" lang="zh-CN" altLang="zh-CN" sz="1200" b="0" i="0" u="none" strike="noStrike" cap="none" normalizeH="0" baseline="0" dirty="0" smtClean="0">
                        <a:ln>
                          <a:noFill/>
                        </a:ln>
                        <a:solidFill>
                          <a:srgbClr val="FF0000"/>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代理人的法人委托书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dirty="0" smtClean="0">
                        <a:ln>
                          <a:noFill/>
                        </a:ln>
                        <a:solidFill>
                          <a:srgbClr val="FF0000"/>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4</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工程建设廉政责任书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dirty="0" smtClean="0">
                        <a:ln>
                          <a:noFill/>
                        </a:ln>
                        <a:solidFill>
                          <a:srgbClr val="FF0000"/>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5</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已备案的施工招标文件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200" b="0" i="0" u="none" strike="noStrike" cap="none" normalizeH="0" baseline="0" dirty="0" smtClean="0">
                          <a:ln>
                            <a:noFill/>
                          </a:ln>
                          <a:solidFill>
                            <a:srgbClr val="FF0000"/>
                          </a:solidFill>
                          <a:effectLst/>
                          <a:latin typeface="宋体" pitchFamily="2" charset="-122"/>
                          <a:ea typeface="宋体" pitchFamily="2" charset="-122"/>
                        </a:rPr>
                        <a:t>审核后退回</a:t>
                      </a:r>
                      <a:endParaRPr kumimoji="0" lang="zh-CN" altLang="zh-CN" sz="1200" b="0" i="0" u="none" strike="noStrike" cap="none" normalizeH="0" baseline="0" dirty="0" smtClean="0">
                        <a:ln>
                          <a:noFill/>
                        </a:ln>
                        <a:solidFill>
                          <a:srgbClr val="FF0000"/>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6</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中标通知书</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dirty="0" smtClean="0">
                        <a:ln>
                          <a:noFill/>
                        </a:ln>
                        <a:solidFill>
                          <a:srgbClr val="FF0000"/>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200" b="0" i="0" u="none" strike="noStrike" cap="none" normalizeH="0" baseline="0" dirty="0" smtClean="0">
                          <a:ln>
                            <a:noFill/>
                          </a:ln>
                          <a:solidFill>
                            <a:srgbClr val="FF0000"/>
                          </a:solidFill>
                          <a:effectLst/>
                          <a:latin typeface="宋体" pitchFamily="2" charset="-122"/>
                          <a:ea typeface="宋体" pitchFamily="2" charset="-122"/>
                        </a:rPr>
                        <a:t>留存</a:t>
                      </a:r>
                      <a:endParaRPr kumimoji="0" lang="zh-CN" altLang="zh-CN" sz="1200" b="0" i="0" u="none" strike="noStrike" cap="none" normalizeH="0" baseline="0" dirty="0" smtClean="0">
                        <a:ln>
                          <a:noFill/>
                        </a:ln>
                        <a:solidFill>
                          <a:srgbClr val="FF0000"/>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说明：</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、集中备案项目合同备案同样适用。</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5" name="灯片编号占位符 14"/>
          <p:cNvSpPr>
            <a:spLocks noGrp="1"/>
          </p:cNvSpPr>
          <p:nvPr>
            <p:ph type="sldNum" sz="quarter" idx="12"/>
          </p:nvPr>
        </p:nvSpPr>
        <p:spPr/>
        <p:txBody>
          <a:bodyPr/>
          <a:lstStyle/>
          <a:p>
            <a:pPr>
              <a:defRPr/>
            </a:pPr>
            <a:fld id="{4B5FB110-3E06-42E2-92C1-228BA5F0F5A4}" type="slidenum">
              <a:rPr lang="en-US" altLang="zh-CN" smtClean="0"/>
              <a:pPr>
                <a:defRPr/>
              </a:pPr>
              <a:t>20</a:t>
            </a:fld>
            <a:endParaRPr lang="en-US" altLang="zh-CN"/>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zh-CN" altLang="en-US" sz="2800" b="1" smtClean="0"/>
              <a:t>集中备案项目入场受理材料清单</a:t>
            </a:r>
          </a:p>
        </p:txBody>
      </p:sp>
      <p:sp>
        <p:nvSpPr>
          <p:cNvPr id="23555"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3556"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3557"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3558"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3559"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3560"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3561"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3562"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3563"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3564" name="Rectangle 12"/>
          <p:cNvSpPr>
            <a:spLocks noChangeArrowheads="1"/>
          </p:cNvSpPr>
          <p:nvPr/>
        </p:nvSpPr>
        <p:spPr bwMode="auto">
          <a:xfrm>
            <a:off x="1588" y="139065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graphicFrame>
        <p:nvGraphicFramePr>
          <p:cNvPr id="28245" name="Group 597"/>
          <p:cNvGraphicFramePr>
            <a:graphicFrameLocks noGrp="1"/>
          </p:cNvGraphicFramePr>
          <p:nvPr>
            <p:ph idx="1"/>
          </p:nvPr>
        </p:nvGraphicFramePr>
        <p:xfrm>
          <a:off x="611188" y="1412875"/>
          <a:ext cx="7991475" cy="4755833"/>
        </p:xfrm>
        <a:graphic>
          <a:graphicData uri="http://schemas.openxmlformats.org/drawingml/2006/table">
            <a:tbl>
              <a:tblPr/>
              <a:tblGrid>
                <a:gridCol w="568325"/>
                <a:gridCol w="4113212"/>
                <a:gridCol w="1223963"/>
                <a:gridCol w="1008062"/>
                <a:gridCol w="1077913"/>
              </a:tblGrid>
              <a:tr h="288925">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专业承包工程：</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类型一：新建工程中以“发包人发包专业工程及其整项暂估金额一览表</a:t>
                      </a:r>
                      <a:r>
                        <a:rPr kumimoji="0" lang="en-US" altLang="zh-CN"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附表</a:t>
                      </a:r>
                      <a:r>
                        <a:rPr kumimoji="0" lang="en-US" altLang="zh-CN"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4)”</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96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经备案的总包招标文件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总包中标通知书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5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项目未开工承诺书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5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4</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总包招标时备案的</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招标方式登记表</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5</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招标投标文件资料集中备案项目开标与评标时间和地点登记单</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6</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招标方式登记表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7</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投标人投标资格登记表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9</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195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8</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评标专家抽取申请表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11-3</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场内评审的填写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196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9</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招标人拟派资格预审评审代表资格条件登记表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12</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196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10</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招标人拟派代表身份证</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195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招标人拟派代表劳动合同</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bl>
          </a:graphicData>
        </a:graphic>
      </p:graphicFrame>
      <p:sp>
        <p:nvSpPr>
          <p:cNvPr id="15" name="灯片编号占位符 14"/>
          <p:cNvSpPr>
            <a:spLocks noGrp="1"/>
          </p:cNvSpPr>
          <p:nvPr>
            <p:ph type="sldNum" sz="quarter" idx="12"/>
          </p:nvPr>
        </p:nvSpPr>
        <p:spPr/>
        <p:txBody>
          <a:bodyPr/>
          <a:lstStyle/>
          <a:p>
            <a:pPr>
              <a:defRPr/>
            </a:pPr>
            <a:fld id="{238767AA-912E-4BF1-A7A4-2969458E8F95}" type="slidenum">
              <a:rPr lang="en-US" altLang="zh-CN" smtClean="0"/>
              <a:pPr>
                <a:defRPr/>
              </a:pPr>
              <a:t>21</a:t>
            </a:fld>
            <a:endParaRPr lang="en-US" altLang="zh-CN"/>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zh-CN" altLang="en-US" sz="2800" b="1" smtClean="0"/>
              <a:t>集中备案项目入场受理材料清单</a:t>
            </a:r>
          </a:p>
        </p:txBody>
      </p:sp>
      <p:sp>
        <p:nvSpPr>
          <p:cNvPr id="24579"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4580"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4581"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4582"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4583"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4584"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4585"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4586"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4587"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4588" name="Rectangle 12"/>
          <p:cNvSpPr>
            <a:spLocks noChangeArrowheads="1"/>
          </p:cNvSpPr>
          <p:nvPr/>
        </p:nvSpPr>
        <p:spPr bwMode="auto">
          <a:xfrm>
            <a:off x="1588" y="139065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graphicFrame>
        <p:nvGraphicFramePr>
          <p:cNvPr id="29100" name="Group 428"/>
          <p:cNvGraphicFramePr>
            <a:graphicFrameLocks noGrp="1"/>
          </p:cNvGraphicFramePr>
          <p:nvPr>
            <p:ph idx="1"/>
          </p:nvPr>
        </p:nvGraphicFramePr>
        <p:xfrm>
          <a:off x="611188" y="1700213"/>
          <a:ext cx="7848600" cy="1950720"/>
        </p:xfrm>
        <a:graphic>
          <a:graphicData uri="http://schemas.openxmlformats.org/drawingml/2006/table">
            <a:tbl>
              <a:tblPr/>
              <a:tblGrid>
                <a:gridCol w="549275"/>
                <a:gridCol w="3640137"/>
                <a:gridCol w="1284288"/>
                <a:gridCol w="874712"/>
                <a:gridCol w="1500188"/>
              </a:tblGrid>
              <a:tr h="304800">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专业承包工程：</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类型一：新建工程中以“发包人发包专业工程及其整项暂估金额一览表</a:t>
                      </a:r>
                      <a:r>
                        <a:rPr kumimoji="0" lang="en-US" altLang="zh-CN"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附表</a:t>
                      </a:r>
                      <a:r>
                        <a:rPr kumimoji="0" lang="en-US" altLang="zh-CN"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4)”</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招标人拟派代表社保证明</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招标人拟派代表资格预审评审能力证明材料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招标人拟派代表的填写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127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14</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由招标人开具的经办人的法人委托书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bl>
          </a:graphicData>
        </a:graphic>
      </p:graphicFrame>
      <p:sp>
        <p:nvSpPr>
          <p:cNvPr id="15" name="灯片编号占位符 14"/>
          <p:cNvSpPr>
            <a:spLocks noGrp="1"/>
          </p:cNvSpPr>
          <p:nvPr>
            <p:ph type="sldNum" sz="quarter" idx="12"/>
          </p:nvPr>
        </p:nvSpPr>
        <p:spPr/>
        <p:txBody>
          <a:bodyPr/>
          <a:lstStyle/>
          <a:p>
            <a:pPr>
              <a:defRPr/>
            </a:pPr>
            <a:fld id="{34FFD124-20B8-43C6-B0BE-4EA5930A2BB4}" type="slidenum">
              <a:rPr lang="en-US" altLang="zh-CN" smtClean="0"/>
              <a:pPr>
                <a:defRPr/>
              </a:pPr>
              <a:t>22</a:t>
            </a:fld>
            <a:endParaRPr lang="en-US" altLang="zh-CN"/>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zh-CN" altLang="en-US" sz="2800" b="1" smtClean="0"/>
              <a:t>集中备案项目入场受理材料清单</a:t>
            </a:r>
          </a:p>
        </p:txBody>
      </p:sp>
      <p:sp>
        <p:nvSpPr>
          <p:cNvPr id="25603"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5604"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5605"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5606"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5607"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5608"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5609"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5610"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5611"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5612" name="Rectangle 12"/>
          <p:cNvSpPr>
            <a:spLocks noChangeArrowheads="1"/>
          </p:cNvSpPr>
          <p:nvPr/>
        </p:nvSpPr>
        <p:spPr bwMode="auto">
          <a:xfrm>
            <a:off x="1588" y="139065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25613" name="Rectangle 48"/>
          <p:cNvSpPr>
            <a:spLocks noChangeArrowheads="1"/>
          </p:cNvSpPr>
          <p:nvPr/>
        </p:nvSpPr>
        <p:spPr bwMode="auto">
          <a:xfrm>
            <a:off x="0" y="1333500"/>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32059" name="Group 315"/>
          <p:cNvGraphicFramePr>
            <a:graphicFrameLocks noGrp="1"/>
          </p:cNvGraphicFramePr>
          <p:nvPr/>
        </p:nvGraphicFramePr>
        <p:xfrm>
          <a:off x="468313" y="1412875"/>
          <a:ext cx="8243887" cy="3621405"/>
        </p:xfrm>
        <a:graphic>
          <a:graphicData uri="http://schemas.openxmlformats.org/drawingml/2006/table">
            <a:tbl>
              <a:tblPr/>
              <a:tblGrid>
                <a:gridCol w="647700"/>
                <a:gridCol w="4176712"/>
                <a:gridCol w="1104900"/>
                <a:gridCol w="911225"/>
                <a:gridCol w="1403350"/>
              </a:tblGrid>
              <a:tr h="288925">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专业承包工程：</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类型二：既有项目的改扩建工程</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项目审批、核准部门的批复文件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招标项目情况说明</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无需立项审批的需提供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5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招标人及其控股人或主导地位人的企业章程或股权结构有关证明文件，建设资金性质及相关证明材料</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5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4</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项目未开工承诺书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5</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规划许可证或规划意见书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涉及外立面装修的需提供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6</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其他均参照“专业承包类型一”提供相关资料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gridSpan="5">
                  <a:txBody>
                    <a:bodyPr/>
                    <a:lstStyle/>
                    <a:p>
                      <a:pPr marL="0" marR="0" lvl="0" indent="9525"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说明：</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p>
                      <a:pPr marL="0" marR="0" lvl="0" indent="9525"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、第</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2</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项，内容：建筑规模、预计投资金额、资金来源、招标所需的设计图纸及技术资料、严格按照理招投标手续及不随意中止招投标的承诺书。</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6" name="灯片编号占位符 15"/>
          <p:cNvSpPr>
            <a:spLocks noGrp="1"/>
          </p:cNvSpPr>
          <p:nvPr>
            <p:ph type="sldNum" sz="quarter" idx="12"/>
          </p:nvPr>
        </p:nvSpPr>
        <p:spPr/>
        <p:txBody>
          <a:bodyPr/>
          <a:lstStyle/>
          <a:p>
            <a:pPr>
              <a:defRPr/>
            </a:pPr>
            <a:fld id="{67AF7BEA-EC3C-4258-9602-96CE1E7F8BEF}" type="slidenum">
              <a:rPr lang="en-US" altLang="zh-CN" smtClean="0"/>
              <a:pPr>
                <a:defRPr/>
              </a:pPr>
              <a:t>23</a:t>
            </a:fld>
            <a:endParaRPr lang="en-US" altLang="zh-CN"/>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zh-CN" altLang="en-US" sz="2800" b="1" smtClean="0"/>
              <a:t>集中备案项目入场受理材料清单</a:t>
            </a:r>
          </a:p>
        </p:txBody>
      </p:sp>
      <p:sp>
        <p:nvSpPr>
          <p:cNvPr id="26627"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6628"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6629"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6630"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6631"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6632"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6633"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6634"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6635"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6636" name="Rectangle 12"/>
          <p:cNvSpPr>
            <a:spLocks noChangeArrowheads="1"/>
          </p:cNvSpPr>
          <p:nvPr/>
        </p:nvSpPr>
        <p:spPr bwMode="auto">
          <a:xfrm>
            <a:off x="1588" y="139065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26637" name="Rectangle 13"/>
          <p:cNvSpPr>
            <a:spLocks noChangeArrowheads="1"/>
          </p:cNvSpPr>
          <p:nvPr/>
        </p:nvSpPr>
        <p:spPr bwMode="auto">
          <a:xfrm>
            <a:off x="0" y="1333500"/>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6638" name="Rectangle 68"/>
          <p:cNvSpPr>
            <a:spLocks noChangeArrowheads="1"/>
          </p:cNvSpPr>
          <p:nvPr/>
        </p:nvSpPr>
        <p:spPr bwMode="auto">
          <a:xfrm>
            <a:off x="0" y="2798763"/>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32920" name="Group 152"/>
          <p:cNvGraphicFramePr>
            <a:graphicFrameLocks noGrp="1"/>
          </p:cNvGraphicFramePr>
          <p:nvPr/>
        </p:nvGraphicFramePr>
        <p:xfrm>
          <a:off x="611188" y="1628775"/>
          <a:ext cx="8027987" cy="1546225"/>
        </p:xfrm>
        <a:graphic>
          <a:graphicData uri="http://schemas.openxmlformats.org/drawingml/2006/table">
            <a:tbl>
              <a:tblPr/>
              <a:tblGrid>
                <a:gridCol w="576262"/>
                <a:gridCol w="4232275"/>
                <a:gridCol w="963613"/>
                <a:gridCol w="852487"/>
                <a:gridCol w="1403350"/>
              </a:tblGrid>
              <a:tr h="298450">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专业分包工程：</a:t>
                      </a:r>
                      <a:endParaRPr kumimoji="0" lang="zh-CN" altLang="en-US" sz="1200" b="0" i="0" u="none" strike="noStrike" cap="none" normalizeH="0" baseline="0" dirty="0" smtClean="0">
                        <a:ln>
                          <a:noFill/>
                        </a:ln>
                        <a:solidFill>
                          <a:schemeClr val="bg2"/>
                        </a:solidFill>
                        <a:effectLst/>
                        <a:latin typeface="Arial"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“暂估价的专业分包工程及其暂估价一览表”列项</a:t>
                      </a:r>
                      <a:endParaRPr kumimoji="0" lang="zh-CN" altLang="en-US" sz="1200" b="0" i="0" u="none" strike="noStrike" cap="none" normalizeH="0" baseline="0" dirty="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429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dirty="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参照“专业承包工程类型一（集中备案）”提供相关资料</a:t>
                      </a:r>
                      <a:endParaRPr kumimoji="0" lang="zh-CN" altLang="en-US" sz="1200" b="0" i="0" u="none" strike="noStrike" cap="none" normalizeH="0" baseline="0" dirty="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dirty="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dirty="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dirty="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342900">
                <a:tc gridSpan="5">
                  <a:txBody>
                    <a:bodyPr/>
                    <a:lstStyle/>
                    <a:p>
                      <a:pPr marL="0" marR="0" lvl="0" indent="9525"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说明：</a:t>
                      </a:r>
                      <a:endParaRPr kumimoji="0" lang="zh-CN" altLang="en-US" sz="1200" b="0" i="0" u="none" strike="noStrike" cap="none" normalizeH="0" baseline="0" dirty="0" smtClean="0">
                        <a:ln>
                          <a:noFill/>
                        </a:ln>
                        <a:solidFill>
                          <a:srgbClr val="FF0000"/>
                        </a:solidFill>
                        <a:effectLst/>
                        <a:latin typeface="宋体" pitchFamily="2" charset="-122"/>
                        <a:ea typeface="宋体" pitchFamily="2" charset="-122"/>
                      </a:endParaRPr>
                    </a:p>
                    <a:p>
                      <a:pPr marL="0" marR="0" lvl="0" indent="9525"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1</a:t>
                      </a:r>
                      <a:r>
                        <a:rPr kumimoji="0" lang="zh-CN" altLang="en-US"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、总包单位作为招标人的，备案表应同时加盖总包单位及建设单位公章。</a:t>
                      </a:r>
                      <a:endParaRPr kumimoji="0" lang="zh-CN" altLang="en-US" sz="1200" b="0" i="0" u="none" strike="noStrike" cap="none" normalizeH="0" baseline="0" dirty="0" smtClean="0">
                        <a:ln>
                          <a:noFill/>
                        </a:ln>
                        <a:solidFill>
                          <a:srgbClr val="FF0000"/>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en-US" sz="1200" b="0" i="0" u="none" strike="noStrike" cap="none" normalizeH="0" baseline="0" dirty="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dirty="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dirty="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dirty="0" smtClean="0">
                        <a:ln>
                          <a:noFill/>
                        </a:ln>
                        <a:solidFill>
                          <a:schemeClr val="bg2"/>
                        </a:solidFill>
                        <a:effectLst/>
                        <a:latin typeface="Arial"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bl>
          </a:graphicData>
        </a:graphic>
      </p:graphicFrame>
      <p:sp>
        <p:nvSpPr>
          <p:cNvPr id="17" name="灯片编号占位符 16"/>
          <p:cNvSpPr>
            <a:spLocks noGrp="1"/>
          </p:cNvSpPr>
          <p:nvPr>
            <p:ph type="sldNum" sz="quarter" idx="12"/>
          </p:nvPr>
        </p:nvSpPr>
        <p:spPr/>
        <p:txBody>
          <a:bodyPr/>
          <a:lstStyle/>
          <a:p>
            <a:pPr>
              <a:defRPr/>
            </a:pPr>
            <a:fld id="{11F0AF3E-1FC5-4294-A845-9150FB368010}" type="slidenum">
              <a:rPr lang="en-US" altLang="zh-CN" smtClean="0"/>
              <a:pPr>
                <a:defRPr/>
              </a:pPr>
              <a:t>24</a:t>
            </a:fld>
            <a:endParaRPr lang="en-US" altLang="zh-CN"/>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zh-CN" altLang="en-US" sz="2800" b="1" smtClean="0"/>
              <a:t>集中备案项目入场受理材料清单</a:t>
            </a:r>
          </a:p>
        </p:txBody>
      </p:sp>
      <p:sp>
        <p:nvSpPr>
          <p:cNvPr id="27651"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7652"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7653"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7654"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7655"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7656"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7657"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7658"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7659"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7660" name="Rectangle 12"/>
          <p:cNvSpPr>
            <a:spLocks noChangeArrowheads="1"/>
          </p:cNvSpPr>
          <p:nvPr/>
        </p:nvSpPr>
        <p:spPr bwMode="auto">
          <a:xfrm>
            <a:off x="1588" y="139065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27661" name="Rectangle 13"/>
          <p:cNvSpPr>
            <a:spLocks noChangeArrowheads="1"/>
          </p:cNvSpPr>
          <p:nvPr/>
        </p:nvSpPr>
        <p:spPr bwMode="auto">
          <a:xfrm>
            <a:off x="0" y="1333500"/>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7662" name="Rectangle 14"/>
          <p:cNvSpPr>
            <a:spLocks noChangeArrowheads="1"/>
          </p:cNvSpPr>
          <p:nvPr/>
        </p:nvSpPr>
        <p:spPr bwMode="auto">
          <a:xfrm>
            <a:off x="0" y="2798763"/>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7663" name="Rectangle 37"/>
          <p:cNvSpPr>
            <a:spLocks noChangeArrowheads="1"/>
          </p:cNvSpPr>
          <p:nvPr/>
        </p:nvSpPr>
        <p:spPr bwMode="auto">
          <a:xfrm>
            <a:off x="0" y="2798763"/>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33914" name="Group 122"/>
          <p:cNvGraphicFramePr>
            <a:graphicFrameLocks noGrp="1"/>
          </p:cNvGraphicFramePr>
          <p:nvPr/>
        </p:nvGraphicFramePr>
        <p:xfrm>
          <a:off x="539750" y="1628775"/>
          <a:ext cx="8135938" cy="1386205"/>
        </p:xfrm>
        <a:graphic>
          <a:graphicData uri="http://schemas.openxmlformats.org/drawingml/2006/table">
            <a:tbl>
              <a:tblPr/>
              <a:tblGrid>
                <a:gridCol w="576263"/>
                <a:gridCol w="4295775"/>
                <a:gridCol w="977900"/>
                <a:gridCol w="919162"/>
                <a:gridCol w="1366838"/>
              </a:tblGrid>
              <a:tr h="306388">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重要材料、设备：</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类型一：新建工程中以“发包人供应材料和工程设备及其暂估金额一览表”或“暂估价的材料和工程设备及其暂估单价一览表”列项</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除“项目未开工承诺书”无需提供外，其他均参照“专业承包工程类型一（集中备案）”提供相关资料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bl>
          </a:graphicData>
        </a:graphic>
      </p:graphicFrame>
      <p:sp>
        <p:nvSpPr>
          <p:cNvPr id="18" name="灯片编号占位符 17"/>
          <p:cNvSpPr>
            <a:spLocks noGrp="1"/>
          </p:cNvSpPr>
          <p:nvPr>
            <p:ph type="sldNum" sz="quarter" idx="12"/>
          </p:nvPr>
        </p:nvSpPr>
        <p:spPr/>
        <p:txBody>
          <a:bodyPr/>
          <a:lstStyle/>
          <a:p>
            <a:pPr>
              <a:defRPr/>
            </a:pPr>
            <a:fld id="{8644A582-ABB5-4C27-A93B-97253FE89966}" type="slidenum">
              <a:rPr lang="en-US" altLang="zh-CN" smtClean="0"/>
              <a:pPr>
                <a:defRPr/>
              </a:pPr>
              <a:t>25</a:t>
            </a:fld>
            <a:endParaRPr lang="en-US" altLang="zh-CN"/>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zh-CN" altLang="en-US" sz="2800" b="1" smtClean="0"/>
              <a:t>集中备案项目入场受理材料清单</a:t>
            </a:r>
          </a:p>
        </p:txBody>
      </p:sp>
      <p:sp>
        <p:nvSpPr>
          <p:cNvPr id="28675"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8676"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8677"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8678"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8679"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8680"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8681"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8682"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8683"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8684" name="Rectangle 12"/>
          <p:cNvSpPr>
            <a:spLocks noChangeArrowheads="1"/>
          </p:cNvSpPr>
          <p:nvPr/>
        </p:nvSpPr>
        <p:spPr bwMode="auto">
          <a:xfrm>
            <a:off x="1588" y="139065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28685" name="Rectangle 13"/>
          <p:cNvSpPr>
            <a:spLocks noChangeArrowheads="1"/>
          </p:cNvSpPr>
          <p:nvPr/>
        </p:nvSpPr>
        <p:spPr bwMode="auto">
          <a:xfrm>
            <a:off x="0" y="1333500"/>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8686" name="Rectangle 14"/>
          <p:cNvSpPr>
            <a:spLocks noChangeArrowheads="1"/>
          </p:cNvSpPr>
          <p:nvPr/>
        </p:nvSpPr>
        <p:spPr bwMode="auto">
          <a:xfrm>
            <a:off x="0" y="2798763"/>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8687" name="Rectangle 15"/>
          <p:cNvSpPr>
            <a:spLocks noChangeArrowheads="1"/>
          </p:cNvSpPr>
          <p:nvPr/>
        </p:nvSpPr>
        <p:spPr bwMode="auto">
          <a:xfrm>
            <a:off x="0" y="2798763"/>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8688" name="Rectangle 38"/>
          <p:cNvSpPr>
            <a:spLocks noChangeArrowheads="1"/>
          </p:cNvSpPr>
          <p:nvPr/>
        </p:nvSpPr>
        <p:spPr bwMode="auto">
          <a:xfrm>
            <a:off x="0" y="2546350"/>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34955" name="Group 139"/>
          <p:cNvGraphicFramePr>
            <a:graphicFrameLocks noGrp="1"/>
          </p:cNvGraphicFramePr>
          <p:nvPr/>
        </p:nvGraphicFramePr>
        <p:xfrm>
          <a:off x="468313" y="1557338"/>
          <a:ext cx="8243887" cy="1590676"/>
        </p:xfrm>
        <a:graphic>
          <a:graphicData uri="http://schemas.openxmlformats.org/drawingml/2006/table">
            <a:tbl>
              <a:tblPr/>
              <a:tblGrid>
                <a:gridCol w="574675"/>
                <a:gridCol w="4362450"/>
                <a:gridCol w="990600"/>
                <a:gridCol w="912812"/>
                <a:gridCol w="1403350"/>
              </a:tblGrid>
              <a:tr h="285750">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重要材料、设备：</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类型二：既有设备的更新改造</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381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38138">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除“项目未开工承诺书”无需提供外，其他均参照“专业承包工程类型二（集中备案）”提供相关资料</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338138">
                <a:tc gridSpan="5">
                  <a:txBody>
                    <a:bodyPr/>
                    <a:lstStyle/>
                    <a:p>
                      <a:pPr marL="0" marR="0" lvl="0" indent="9525" algn="l" defTabSz="914400" rtl="0" eaLnBrk="1" fontAlgn="base" latinLnBrk="0" hangingPunct="1">
                        <a:lnSpc>
                          <a:spcPct val="100000"/>
                        </a:lnSpc>
                        <a:spcBef>
                          <a:spcPct val="0"/>
                        </a:spcBef>
                        <a:spcAft>
                          <a:spcPct val="0"/>
                        </a:spcAft>
                        <a:buClrTx/>
                        <a:buSzTx/>
                        <a:buFontTx/>
                        <a:buNone/>
                        <a:tabLst/>
                      </a:pP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9" name="灯片编号占位符 18"/>
          <p:cNvSpPr>
            <a:spLocks noGrp="1"/>
          </p:cNvSpPr>
          <p:nvPr>
            <p:ph type="sldNum" sz="quarter" idx="12"/>
          </p:nvPr>
        </p:nvSpPr>
        <p:spPr/>
        <p:txBody>
          <a:bodyPr/>
          <a:lstStyle/>
          <a:p>
            <a:pPr>
              <a:defRPr/>
            </a:pPr>
            <a:fld id="{B5AF06B8-68A5-4C62-94C4-9FDFF8680B3D}" type="slidenum">
              <a:rPr lang="en-US" altLang="zh-CN" smtClean="0"/>
              <a:pPr>
                <a:defRPr/>
              </a:pPr>
              <a:t>26</a:t>
            </a:fld>
            <a:endParaRPr lang="en-US" altLang="zh-CN"/>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zh-CN" altLang="en-US" sz="2800" b="1" smtClean="0"/>
              <a:t>集中备案项目招投标情况书面报告受理材料清单</a:t>
            </a:r>
          </a:p>
        </p:txBody>
      </p:sp>
      <p:sp>
        <p:nvSpPr>
          <p:cNvPr id="29699"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9700"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9701"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9702"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9703"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9704"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9705"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9706"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9707"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9708" name="Rectangle 12"/>
          <p:cNvSpPr>
            <a:spLocks noChangeArrowheads="1"/>
          </p:cNvSpPr>
          <p:nvPr/>
        </p:nvSpPr>
        <p:spPr bwMode="auto">
          <a:xfrm>
            <a:off x="1588" y="139065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29709" name="Rectangle 13"/>
          <p:cNvSpPr>
            <a:spLocks noChangeArrowheads="1"/>
          </p:cNvSpPr>
          <p:nvPr/>
        </p:nvSpPr>
        <p:spPr bwMode="auto">
          <a:xfrm>
            <a:off x="0" y="1333500"/>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9710" name="Rectangle 14"/>
          <p:cNvSpPr>
            <a:spLocks noChangeArrowheads="1"/>
          </p:cNvSpPr>
          <p:nvPr/>
        </p:nvSpPr>
        <p:spPr bwMode="auto">
          <a:xfrm>
            <a:off x="0" y="2798763"/>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9711" name="Rectangle 15"/>
          <p:cNvSpPr>
            <a:spLocks noChangeArrowheads="1"/>
          </p:cNvSpPr>
          <p:nvPr/>
        </p:nvSpPr>
        <p:spPr bwMode="auto">
          <a:xfrm>
            <a:off x="0" y="2798763"/>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9712" name="Rectangle 16"/>
          <p:cNvSpPr>
            <a:spLocks noChangeArrowheads="1"/>
          </p:cNvSpPr>
          <p:nvPr/>
        </p:nvSpPr>
        <p:spPr bwMode="auto">
          <a:xfrm>
            <a:off x="0" y="2546350"/>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29713" name="Rectangle 41"/>
          <p:cNvSpPr>
            <a:spLocks noChangeArrowheads="1"/>
          </p:cNvSpPr>
          <p:nvPr/>
        </p:nvSpPr>
        <p:spPr bwMode="auto">
          <a:xfrm>
            <a:off x="1588" y="50800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29714" name="Rectangle 484"/>
          <p:cNvSpPr>
            <a:spLocks noChangeArrowheads="1"/>
          </p:cNvSpPr>
          <p:nvPr/>
        </p:nvSpPr>
        <p:spPr bwMode="auto">
          <a:xfrm>
            <a:off x="1588" y="153988"/>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graphicFrame>
        <p:nvGraphicFramePr>
          <p:cNvPr id="36787" name="Group 947"/>
          <p:cNvGraphicFramePr>
            <a:graphicFrameLocks noGrp="1"/>
          </p:cNvGraphicFramePr>
          <p:nvPr/>
        </p:nvGraphicFramePr>
        <p:xfrm>
          <a:off x="611188" y="1412875"/>
          <a:ext cx="7921625" cy="4375155"/>
        </p:xfrm>
        <a:graphic>
          <a:graphicData uri="http://schemas.openxmlformats.org/drawingml/2006/table">
            <a:tbl>
              <a:tblPr/>
              <a:tblGrid>
                <a:gridCol w="525462"/>
                <a:gridCol w="3556000"/>
                <a:gridCol w="1466850"/>
                <a:gridCol w="909638"/>
                <a:gridCol w="1463675"/>
              </a:tblGrid>
              <a:tr h="285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381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招标人委托招标登记表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1-2</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一式二份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委托招标的填写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3381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委托代理合同备案表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一式三份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招标人与招标代理机构签订的委托代理合同</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4</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项目负责人身份证</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5</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项目负责人劳动合同</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6</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项目负责人社保证明</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7</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项目负责人职业资格证书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8</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经办人身份证</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9</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经办人劳动合同</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10</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经办人社保证明</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经办人的法人委托书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招标人自行招标条件备案表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自行招标的填写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项目法人资格证明材料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自行招标且无核准意见书的需提供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bl>
          </a:graphicData>
        </a:graphic>
      </p:graphicFrame>
      <p:sp>
        <p:nvSpPr>
          <p:cNvPr id="21" name="灯片编号占位符 20"/>
          <p:cNvSpPr>
            <a:spLocks noGrp="1"/>
          </p:cNvSpPr>
          <p:nvPr>
            <p:ph type="sldNum" sz="quarter" idx="12"/>
          </p:nvPr>
        </p:nvSpPr>
        <p:spPr/>
        <p:txBody>
          <a:bodyPr/>
          <a:lstStyle/>
          <a:p>
            <a:pPr>
              <a:defRPr/>
            </a:pPr>
            <a:fld id="{64679A3B-8783-4613-93AA-0AE11162A6EA}" type="slidenum">
              <a:rPr lang="en-US" altLang="zh-CN" smtClean="0"/>
              <a:pPr>
                <a:defRPr/>
              </a:pPr>
              <a:t>27</a:t>
            </a:fld>
            <a:endParaRPr lang="en-US" altLang="zh-CN"/>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defRPr/>
            </a:pPr>
            <a:r>
              <a:rPr lang="zh-CN" altLang="en-US" sz="2800" b="1" smtClean="0"/>
              <a:t>集中备案项目招投标情况书面报告受理材料清单</a:t>
            </a:r>
          </a:p>
        </p:txBody>
      </p:sp>
      <p:sp>
        <p:nvSpPr>
          <p:cNvPr id="30723"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0724"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0725"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0726"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0727"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0728"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0729"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0730"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0731"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0732" name="Rectangle 12"/>
          <p:cNvSpPr>
            <a:spLocks noChangeArrowheads="1"/>
          </p:cNvSpPr>
          <p:nvPr/>
        </p:nvSpPr>
        <p:spPr bwMode="auto">
          <a:xfrm>
            <a:off x="1588" y="139065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30733" name="Rectangle 13"/>
          <p:cNvSpPr>
            <a:spLocks noChangeArrowheads="1"/>
          </p:cNvSpPr>
          <p:nvPr/>
        </p:nvSpPr>
        <p:spPr bwMode="auto">
          <a:xfrm>
            <a:off x="0" y="1333500"/>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0734" name="Rectangle 14"/>
          <p:cNvSpPr>
            <a:spLocks noChangeArrowheads="1"/>
          </p:cNvSpPr>
          <p:nvPr/>
        </p:nvSpPr>
        <p:spPr bwMode="auto">
          <a:xfrm>
            <a:off x="0" y="2798763"/>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0735" name="Rectangle 15"/>
          <p:cNvSpPr>
            <a:spLocks noChangeArrowheads="1"/>
          </p:cNvSpPr>
          <p:nvPr/>
        </p:nvSpPr>
        <p:spPr bwMode="auto">
          <a:xfrm>
            <a:off x="0" y="2798763"/>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0736" name="Rectangle 16"/>
          <p:cNvSpPr>
            <a:spLocks noChangeArrowheads="1"/>
          </p:cNvSpPr>
          <p:nvPr/>
        </p:nvSpPr>
        <p:spPr bwMode="auto">
          <a:xfrm>
            <a:off x="0" y="2546350"/>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0737" name="Rectangle 17"/>
          <p:cNvSpPr>
            <a:spLocks noChangeArrowheads="1"/>
          </p:cNvSpPr>
          <p:nvPr/>
        </p:nvSpPr>
        <p:spPr bwMode="auto">
          <a:xfrm>
            <a:off x="1588" y="50800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30738" name="Rectangle 18"/>
          <p:cNvSpPr>
            <a:spLocks noChangeArrowheads="1"/>
          </p:cNvSpPr>
          <p:nvPr/>
        </p:nvSpPr>
        <p:spPr bwMode="auto">
          <a:xfrm>
            <a:off x="1588" y="153988"/>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30739" name="Rectangle 111"/>
          <p:cNvSpPr>
            <a:spLocks noChangeArrowheads="1"/>
          </p:cNvSpPr>
          <p:nvPr/>
        </p:nvSpPr>
        <p:spPr bwMode="auto">
          <a:xfrm>
            <a:off x="1588" y="-1166813"/>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graphicFrame>
        <p:nvGraphicFramePr>
          <p:cNvPr id="37535" name="Group 671"/>
          <p:cNvGraphicFramePr>
            <a:graphicFrameLocks noGrp="1"/>
          </p:cNvGraphicFramePr>
          <p:nvPr/>
        </p:nvGraphicFramePr>
        <p:xfrm>
          <a:off x="468313" y="1557338"/>
          <a:ext cx="8242300" cy="2695578"/>
        </p:xfrm>
        <a:graphic>
          <a:graphicData uri="http://schemas.openxmlformats.org/drawingml/2006/table">
            <a:tbl>
              <a:tblPr/>
              <a:tblGrid>
                <a:gridCol w="546100"/>
                <a:gridCol w="3898900"/>
                <a:gridCol w="1362075"/>
                <a:gridCol w="912812"/>
                <a:gridCol w="1522413"/>
              </a:tblGrid>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14</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从事同类项目招标经验证明材料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自行招标且无核准意见书的需提供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15</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工程技术经济人员名单及资格证明材料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自行招标且无核准意见书的需提供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16</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邀请招标登记单</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17</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招标文件备案表</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18</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招标文件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19</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招标人自行抽取专家的情况说明及专家资格证明</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rPr>
                        <a:t>原件</a:t>
                      </a:r>
                      <a:endParaRPr kumimoji="0" lang="zh-CN"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场外评审的需提供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20</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招投标情况书面报告备案表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bl>
          </a:graphicData>
        </a:graphic>
      </p:graphicFrame>
      <p:sp>
        <p:nvSpPr>
          <p:cNvPr id="22" name="灯片编号占位符 21"/>
          <p:cNvSpPr>
            <a:spLocks noGrp="1"/>
          </p:cNvSpPr>
          <p:nvPr>
            <p:ph type="sldNum" sz="quarter" idx="12"/>
          </p:nvPr>
        </p:nvSpPr>
        <p:spPr/>
        <p:txBody>
          <a:bodyPr/>
          <a:lstStyle/>
          <a:p>
            <a:pPr>
              <a:defRPr/>
            </a:pPr>
            <a:fld id="{C6ACF2C4-37EE-481D-BD4B-3FEC343C2304}" type="slidenum">
              <a:rPr lang="en-US" altLang="zh-CN" smtClean="0"/>
              <a:pPr>
                <a:defRPr/>
              </a:pPr>
              <a:t>28</a:t>
            </a:fld>
            <a:endParaRPr lang="en-US" altLang="zh-CN"/>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defRPr/>
            </a:pPr>
            <a:r>
              <a:rPr lang="zh-CN" altLang="en-US" sz="2800" b="1" smtClean="0"/>
              <a:t>集中备案项目招投标情况书面报告受理材料清单</a:t>
            </a:r>
          </a:p>
        </p:txBody>
      </p:sp>
      <p:sp>
        <p:nvSpPr>
          <p:cNvPr id="31747"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1748"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1749"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1750"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1751"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1752"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1753"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1754"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1755"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1756" name="Rectangle 12"/>
          <p:cNvSpPr>
            <a:spLocks noChangeArrowheads="1"/>
          </p:cNvSpPr>
          <p:nvPr/>
        </p:nvSpPr>
        <p:spPr bwMode="auto">
          <a:xfrm>
            <a:off x="1588" y="139065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31757" name="Rectangle 13"/>
          <p:cNvSpPr>
            <a:spLocks noChangeArrowheads="1"/>
          </p:cNvSpPr>
          <p:nvPr/>
        </p:nvSpPr>
        <p:spPr bwMode="auto">
          <a:xfrm>
            <a:off x="0" y="1333500"/>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1758" name="Rectangle 14"/>
          <p:cNvSpPr>
            <a:spLocks noChangeArrowheads="1"/>
          </p:cNvSpPr>
          <p:nvPr/>
        </p:nvSpPr>
        <p:spPr bwMode="auto">
          <a:xfrm>
            <a:off x="0" y="2798763"/>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1759" name="Rectangle 15"/>
          <p:cNvSpPr>
            <a:spLocks noChangeArrowheads="1"/>
          </p:cNvSpPr>
          <p:nvPr/>
        </p:nvSpPr>
        <p:spPr bwMode="auto">
          <a:xfrm>
            <a:off x="0" y="2798763"/>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1760" name="Rectangle 16"/>
          <p:cNvSpPr>
            <a:spLocks noChangeArrowheads="1"/>
          </p:cNvSpPr>
          <p:nvPr/>
        </p:nvSpPr>
        <p:spPr bwMode="auto">
          <a:xfrm>
            <a:off x="0" y="2546350"/>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1761" name="Rectangle 17"/>
          <p:cNvSpPr>
            <a:spLocks noChangeArrowheads="1"/>
          </p:cNvSpPr>
          <p:nvPr/>
        </p:nvSpPr>
        <p:spPr bwMode="auto">
          <a:xfrm>
            <a:off x="1588" y="50800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31762" name="Rectangle 18"/>
          <p:cNvSpPr>
            <a:spLocks noChangeArrowheads="1"/>
          </p:cNvSpPr>
          <p:nvPr/>
        </p:nvSpPr>
        <p:spPr bwMode="auto">
          <a:xfrm>
            <a:off x="1588" y="153988"/>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31763" name="Rectangle 19"/>
          <p:cNvSpPr>
            <a:spLocks noChangeArrowheads="1"/>
          </p:cNvSpPr>
          <p:nvPr/>
        </p:nvSpPr>
        <p:spPr bwMode="auto">
          <a:xfrm>
            <a:off x="1588" y="-1166813"/>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31764" name="Rectangle 76"/>
          <p:cNvSpPr>
            <a:spLocks noChangeArrowheads="1"/>
          </p:cNvSpPr>
          <p:nvPr/>
        </p:nvSpPr>
        <p:spPr bwMode="auto">
          <a:xfrm>
            <a:off x="1588" y="-66040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graphicFrame>
        <p:nvGraphicFramePr>
          <p:cNvPr id="38445" name="Group 557"/>
          <p:cNvGraphicFramePr>
            <a:graphicFrameLocks noGrp="1"/>
          </p:cNvGraphicFramePr>
          <p:nvPr/>
        </p:nvGraphicFramePr>
        <p:xfrm>
          <a:off x="684213" y="1557338"/>
          <a:ext cx="7883525" cy="3556006"/>
        </p:xfrm>
        <a:graphic>
          <a:graphicData uri="http://schemas.openxmlformats.org/drawingml/2006/table">
            <a:tbl>
              <a:tblPr/>
              <a:tblGrid>
                <a:gridCol w="522287"/>
                <a:gridCol w="3798888"/>
                <a:gridCol w="1366837"/>
                <a:gridCol w="936625"/>
                <a:gridCol w="1258888"/>
              </a:tblGrid>
              <a:tr h="290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开标会签到表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rowSpan="1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复印件加盖公章</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招标人及投标人的授权委托书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投标文件签收记录表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24</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招标文件领取记录表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25</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开标记录</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26</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评标专家名单</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27</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评标委员会成员签到表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28</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评标专家声明书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29</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评标委员会提出的书面评标报告</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30</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评标委员会负责人对评标结果复核确认意见表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招标人对评标结果复核确认意见表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bl>
          </a:graphicData>
        </a:graphic>
      </p:graphicFrame>
      <p:sp>
        <p:nvSpPr>
          <p:cNvPr id="23" name="灯片编号占位符 22"/>
          <p:cNvSpPr>
            <a:spLocks noGrp="1"/>
          </p:cNvSpPr>
          <p:nvPr>
            <p:ph type="sldNum" sz="quarter" idx="12"/>
          </p:nvPr>
        </p:nvSpPr>
        <p:spPr/>
        <p:txBody>
          <a:bodyPr/>
          <a:lstStyle/>
          <a:p>
            <a:pPr>
              <a:defRPr/>
            </a:pPr>
            <a:fld id="{4E05D216-A35D-4721-AA07-2434DAC45582}" type="slidenum">
              <a:rPr lang="en-US" altLang="zh-CN" smtClean="0"/>
              <a:pPr>
                <a:defRPr/>
              </a:pPr>
              <a:t>29</a:t>
            </a:fld>
            <a:endParaRPr lang="en-US" altLang="zh-C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04" name="Rectangle 20"/>
          <p:cNvSpPr>
            <a:spLocks noGrp="1" noChangeArrowheads="1"/>
          </p:cNvSpPr>
          <p:nvPr>
            <p:ph type="title"/>
          </p:nvPr>
        </p:nvSpPr>
        <p:spPr/>
        <p:txBody>
          <a:bodyPr/>
          <a:lstStyle/>
          <a:p>
            <a:pPr eaLnBrk="1" hangingPunct="1">
              <a:defRPr/>
            </a:pPr>
            <a:r>
              <a:rPr lang="zh-CN" altLang="en-US" sz="2800" b="1" smtClean="0"/>
              <a:t>工程招标主要法律法规依据</a:t>
            </a:r>
          </a:p>
        </p:txBody>
      </p:sp>
      <p:graphicFrame>
        <p:nvGraphicFramePr>
          <p:cNvPr id="42045" name="Group 61"/>
          <p:cNvGraphicFramePr>
            <a:graphicFrameLocks noGrp="1"/>
          </p:cNvGraphicFramePr>
          <p:nvPr>
            <p:ph idx="1"/>
          </p:nvPr>
        </p:nvGraphicFramePr>
        <p:xfrm>
          <a:off x="539750" y="1341438"/>
          <a:ext cx="8218488" cy="5149914"/>
        </p:xfrm>
        <a:graphic>
          <a:graphicData uri="http://schemas.openxmlformats.org/drawingml/2006/table">
            <a:tbl>
              <a:tblPr/>
              <a:tblGrid>
                <a:gridCol w="8218488"/>
              </a:tblGrid>
              <a:tr h="388938">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1</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房屋建筑和市政基础设施工程施工招标投标管理办法</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建设部第 </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89</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号令</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a:t>
                      </a:r>
                    </a:p>
                  </a:txBody>
                  <a:tcPr horzOverflow="overflow">
                    <a:lnL cap="flat">
                      <a:noFill/>
                    </a:lnL>
                    <a:lnR cap="flat">
                      <a:noFill/>
                    </a:lnR>
                    <a:lnT cap="flat">
                      <a:noFill/>
                    </a:lnT>
                    <a:lnB>
                      <a:noFill/>
                    </a:lnB>
                    <a:lnTlToBr>
                      <a:noFill/>
                    </a:lnTlToBr>
                    <a:lnBlToTr>
                      <a:noFill/>
                    </a:lnBlToTr>
                    <a:noFill/>
                  </a:tcPr>
                </a:tc>
              </a:tr>
              <a:tr h="898525">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2</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工程建设项目招标范围和规模标准规定</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（国家计委</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3</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号令 </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2000</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年</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5</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    第七条 本规定</a:t>
                      </a:r>
                      <a:r>
                        <a:rPr kumimoji="0" lang="zh-CN" altLang="en-US" sz="1600" b="1" i="0" u="sng" strike="noStrike" cap="none" normalizeH="0" baseline="0" dirty="0" smtClean="0">
                          <a:ln>
                            <a:noFill/>
                          </a:ln>
                          <a:solidFill>
                            <a:schemeClr val="tx1"/>
                          </a:solidFill>
                          <a:effectLst/>
                          <a:latin typeface="宋体" pitchFamily="2" charset="-122"/>
                          <a:ea typeface="宋体" pitchFamily="2" charset="-122"/>
                        </a:rPr>
                        <a:t>第二条至每六条（其中涉及使用国有资金投资项目）</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规定范围内的 各类工程建设项目，包括项目的勘察、设计、施工、监理以及与工程建设有关的重要设备、材料等的采购，达到下列标准之一的，必须进行招标：</a:t>
                      </a:r>
                      <a:b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b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   （一）施工单项合同估算价在</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200</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万元人民币以上的；</a:t>
                      </a:r>
                      <a:b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b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   （二）重要设备、材料等货物的采购，单项合同估算价在</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100</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万元人民币以上   的；</a:t>
                      </a:r>
                      <a:b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b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   （三）勘察、设计、监理等服务的采购，单项合同估算价在</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50</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万元人民币以 上的；</a:t>
                      </a:r>
                      <a:b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b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   （四）单项合同估算价低于第（一）、（二）、（三）项规定的标准，但项目总投资额在</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3000</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万元人民币以上的。</a:t>
                      </a:r>
                    </a:p>
                  </a:txBody>
                  <a:tcPr horzOverflow="overflow">
                    <a:lnL cap="flat">
                      <a:noFill/>
                    </a:lnL>
                    <a:lnR cap="flat">
                      <a:noFill/>
                    </a:lnR>
                    <a:lnT>
                      <a:noFill/>
                    </a:lnT>
                    <a:lnB>
                      <a:noFill/>
                    </a:lnB>
                    <a:lnTlToBr>
                      <a:noFill/>
                    </a:lnTlToBr>
                    <a:lnBlToTr>
                      <a:noFill/>
                    </a:lnBlToTr>
                    <a:noFill/>
                  </a:tcPr>
                </a:tc>
              </a:tr>
              <a:tr h="900113">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3</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北京市工程建设项目招标范围和规模标准规定</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（北京市人民政府</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89</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号令，</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2001</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年</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12</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    其中规定：全部或者部分使用政府投资或者国家融资的项目中，政府投资或者国家融资金额在１００万元人民币以上的。</a:t>
                      </a:r>
                    </a:p>
                  </a:txBody>
                  <a:tcPr horzOverflow="overflow">
                    <a:lnL cap="flat">
                      <a:noFill/>
                    </a:lnL>
                    <a:lnR cap="flat">
                      <a:noFill/>
                    </a:lnR>
                    <a:lnT>
                      <a:noFill/>
                    </a:lnT>
                    <a:lnB>
                      <a:noFill/>
                    </a:lnB>
                    <a:lnTlToBr>
                      <a:noFill/>
                    </a:lnTlToBr>
                    <a:lnBlToTr>
                      <a:noFill/>
                    </a:lnBlToTr>
                    <a:noFill/>
                  </a:tcPr>
                </a:tc>
              </a:tr>
              <a:tr h="898525">
                <a:tc>
                  <a:txBody>
                    <a:bodyPr/>
                    <a:lstStyle/>
                    <a:p>
                      <a:endParaRPr lang="en-US" altLang="zh-CN" sz="1600" b="1" kern="1200" dirty="0" smtClean="0">
                        <a:solidFill>
                          <a:schemeClr val="tx1"/>
                        </a:solidFill>
                        <a:latin typeface="黑体" pitchFamily="49" charset="-122"/>
                        <a:ea typeface="黑体" pitchFamily="49" charset="-122"/>
                        <a:cs typeface="+mn-cs"/>
                      </a:endParaRPr>
                    </a:p>
                    <a:p>
                      <a:r>
                        <a:rPr lang="zh-CN" altLang="en-US" sz="1600" b="1" kern="1200" dirty="0" smtClean="0">
                          <a:solidFill>
                            <a:schemeClr val="tx1"/>
                          </a:solidFill>
                          <a:latin typeface="黑体" pitchFamily="49" charset="-122"/>
                          <a:ea typeface="黑体" pitchFamily="49" charset="-122"/>
                          <a:cs typeface="+mn-cs"/>
                        </a:rPr>
                        <a:t>暂估价招标的主要法规依据：</a:t>
                      </a:r>
                      <a:endParaRPr lang="en-US" altLang="zh-CN" sz="1600" b="1" kern="1200" dirty="0" smtClean="0">
                        <a:solidFill>
                          <a:schemeClr val="tx1"/>
                        </a:solidFill>
                        <a:latin typeface="黑体" pitchFamily="49" charset="-122"/>
                        <a:ea typeface="黑体" pitchFamily="49" charset="-122"/>
                        <a:cs typeface="+mn-cs"/>
                      </a:endParaRPr>
                    </a:p>
                    <a:p>
                      <a:endParaRPr lang="zh-CN" altLang="en-US" sz="1600" b="1" kern="1200" dirty="0" smtClean="0">
                        <a:solidFill>
                          <a:schemeClr val="tx1"/>
                        </a:solidFill>
                        <a:latin typeface="黑体" pitchFamily="49" charset="-122"/>
                        <a:ea typeface="黑体" pitchFamily="49" charset="-122"/>
                        <a:cs typeface="+mn-cs"/>
                      </a:endParaRPr>
                    </a:p>
                    <a:p>
                      <a:r>
                        <a:rPr lang="en-US" altLang="zh-CN" sz="1600" b="1" kern="1200" dirty="0" smtClean="0">
                          <a:solidFill>
                            <a:schemeClr val="tx1"/>
                          </a:solidFill>
                          <a:latin typeface="+mn-ea"/>
                          <a:ea typeface="+mn-ea"/>
                          <a:cs typeface="+mn-cs"/>
                        </a:rPr>
                        <a:t>4.《</a:t>
                      </a:r>
                      <a:r>
                        <a:rPr lang="zh-CN" altLang="en-US" sz="1600" b="1" kern="1200" dirty="0" smtClean="0">
                          <a:solidFill>
                            <a:schemeClr val="tx1"/>
                          </a:solidFill>
                          <a:latin typeface="+mn-ea"/>
                          <a:ea typeface="+mn-ea"/>
                          <a:cs typeface="+mn-cs"/>
                        </a:rPr>
                        <a:t>招标投标法实施条例</a:t>
                      </a:r>
                      <a:r>
                        <a:rPr lang="en-US" altLang="zh-CN" sz="1600" b="1" kern="1200" dirty="0" smtClean="0">
                          <a:solidFill>
                            <a:schemeClr val="tx1"/>
                          </a:solidFill>
                          <a:latin typeface="+mn-ea"/>
                          <a:ea typeface="+mn-ea"/>
                          <a:cs typeface="+mn-cs"/>
                        </a:rPr>
                        <a:t>》</a:t>
                      </a:r>
                      <a:endParaRPr lang="zh-CN" altLang="en-US" sz="1600" b="1" kern="1200" dirty="0" smtClean="0">
                        <a:solidFill>
                          <a:schemeClr val="tx1"/>
                        </a:solidFill>
                        <a:latin typeface="+mn-ea"/>
                        <a:ea typeface="+mn-ea"/>
                        <a:cs typeface="+mn-cs"/>
                      </a:endParaRPr>
                    </a:p>
                    <a:p>
                      <a:r>
                        <a:rPr lang="en-US" altLang="zh-CN" sz="1600" b="1" kern="1200" dirty="0" smtClean="0">
                          <a:solidFill>
                            <a:schemeClr val="tx1"/>
                          </a:solidFill>
                          <a:latin typeface="+mn-ea"/>
                          <a:ea typeface="+mn-ea"/>
                          <a:cs typeface="+mn-cs"/>
                        </a:rPr>
                        <a:t>5.</a:t>
                      </a:r>
                      <a:r>
                        <a:rPr lang="zh-CN" altLang="en-US" sz="1600" b="1" kern="1200" dirty="0" smtClean="0">
                          <a:solidFill>
                            <a:schemeClr val="tx1"/>
                          </a:solidFill>
                          <a:latin typeface="+mn-ea"/>
                          <a:ea typeface="+mn-ea"/>
                          <a:cs typeface="+mn-cs"/>
                        </a:rPr>
                        <a:t>京建法</a:t>
                      </a:r>
                      <a:r>
                        <a:rPr lang="en-US" altLang="zh-CN" sz="1600" b="1" kern="1200" dirty="0" smtClean="0">
                          <a:solidFill>
                            <a:schemeClr val="tx1"/>
                          </a:solidFill>
                          <a:latin typeface="+mn-ea"/>
                          <a:ea typeface="+mn-ea"/>
                          <a:cs typeface="+mn-cs"/>
                        </a:rPr>
                        <a:t>【</a:t>
                      </a:r>
                      <a:r>
                        <a:rPr lang="en-US" sz="1600" b="1" kern="1200" dirty="0" smtClean="0">
                          <a:solidFill>
                            <a:schemeClr val="tx1"/>
                          </a:solidFill>
                          <a:latin typeface="+mn-ea"/>
                          <a:ea typeface="+mn-ea"/>
                          <a:cs typeface="+mn-cs"/>
                        </a:rPr>
                        <a:t>2011</a:t>
                      </a:r>
                      <a:r>
                        <a:rPr lang="en-US" altLang="zh-CN" sz="1600" b="1" kern="1200" dirty="0" smtClean="0">
                          <a:solidFill>
                            <a:schemeClr val="tx1"/>
                          </a:solidFill>
                          <a:latin typeface="+mn-ea"/>
                          <a:ea typeface="+mn-ea"/>
                          <a:cs typeface="+mn-cs"/>
                        </a:rPr>
                        <a:t>】</a:t>
                      </a:r>
                      <a:r>
                        <a:rPr lang="en-US" sz="1600" b="1" kern="1200" dirty="0" smtClean="0">
                          <a:solidFill>
                            <a:schemeClr val="tx1"/>
                          </a:solidFill>
                          <a:latin typeface="+mn-ea"/>
                          <a:ea typeface="+mn-ea"/>
                          <a:cs typeface="+mn-cs"/>
                        </a:rPr>
                        <a:t>12</a:t>
                      </a:r>
                      <a:r>
                        <a:rPr lang="zh-CN" altLang="en-US" sz="1600" b="1" kern="1200" dirty="0" smtClean="0">
                          <a:solidFill>
                            <a:schemeClr val="tx1"/>
                          </a:solidFill>
                          <a:latin typeface="+mn-ea"/>
                          <a:ea typeface="+mn-ea"/>
                          <a:cs typeface="+mn-cs"/>
                        </a:rPr>
                        <a:t>号文</a:t>
                      </a:r>
                      <a:endParaRPr kumimoji="0" lang="zh-CN" altLang="en-US" sz="1600" b="1"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cap="flat">
                      <a:noFill/>
                    </a:lnL>
                    <a:lnR cap="flat">
                      <a:noFill/>
                    </a:lnR>
                    <a:lnT>
                      <a:noFill/>
                    </a:lnT>
                    <a:lnB cap="flat">
                      <a:noFill/>
                    </a:lnB>
                    <a:lnTlToBr>
                      <a:noFill/>
                    </a:lnTlToBr>
                    <a:lnBlToTr>
                      <a:noFill/>
                    </a:lnBlToTr>
                    <a:noFill/>
                  </a:tcPr>
                </a:tc>
              </a:tr>
            </a:tbl>
          </a:graphicData>
        </a:graphic>
      </p:graphicFrame>
      <p:sp>
        <p:nvSpPr>
          <p:cNvPr id="5" name="灯片编号占位符 4"/>
          <p:cNvSpPr>
            <a:spLocks noGrp="1"/>
          </p:cNvSpPr>
          <p:nvPr>
            <p:ph type="sldNum" sz="quarter" idx="12"/>
          </p:nvPr>
        </p:nvSpPr>
        <p:spPr/>
        <p:txBody>
          <a:bodyPr/>
          <a:lstStyle/>
          <a:p>
            <a:pPr>
              <a:defRPr/>
            </a:pPr>
            <a:fld id="{390304DE-260C-496B-8CCD-CD0A0A16C067}" type="slidenum">
              <a:rPr lang="en-US" altLang="zh-CN" smtClean="0"/>
              <a:pPr>
                <a:defRPr/>
              </a:pPr>
              <a:t>3</a:t>
            </a:fld>
            <a:endParaRPr lang="en-US" altLang="zh-CN"/>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zh-CN" altLang="en-US" sz="2800" b="1" smtClean="0"/>
              <a:t>集中备案项目招投标情况书面报告受理材料清单</a:t>
            </a:r>
          </a:p>
        </p:txBody>
      </p:sp>
      <p:sp>
        <p:nvSpPr>
          <p:cNvPr id="32771"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2772"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2773"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2774"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2775"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2776" name="Rectangle 8"/>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2777" name="Rectangle 9"/>
          <p:cNvSpPr>
            <a:spLocks noChangeArrowheads="1"/>
          </p:cNvSpPr>
          <p:nvPr/>
        </p:nvSpPr>
        <p:spPr bwMode="auto">
          <a:xfrm>
            <a:off x="1588" y="29130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2778" name="Rectangle 10"/>
          <p:cNvSpPr>
            <a:spLocks noChangeArrowheads="1"/>
          </p:cNvSpPr>
          <p:nvPr/>
        </p:nvSpPr>
        <p:spPr bwMode="auto">
          <a:xfrm>
            <a:off x="1588" y="22304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2779" name="Rectangle 11"/>
          <p:cNvSpPr>
            <a:spLocks noChangeArrowheads="1"/>
          </p:cNvSpPr>
          <p:nvPr/>
        </p:nvSpPr>
        <p:spPr bwMode="auto">
          <a:xfrm>
            <a:off x="0" y="19097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2780" name="Rectangle 12"/>
          <p:cNvSpPr>
            <a:spLocks noChangeArrowheads="1"/>
          </p:cNvSpPr>
          <p:nvPr/>
        </p:nvSpPr>
        <p:spPr bwMode="auto">
          <a:xfrm>
            <a:off x="1588" y="139065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32781" name="Rectangle 13"/>
          <p:cNvSpPr>
            <a:spLocks noChangeArrowheads="1"/>
          </p:cNvSpPr>
          <p:nvPr/>
        </p:nvSpPr>
        <p:spPr bwMode="auto">
          <a:xfrm>
            <a:off x="0" y="1333500"/>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2782" name="Rectangle 14"/>
          <p:cNvSpPr>
            <a:spLocks noChangeArrowheads="1"/>
          </p:cNvSpPr>
          <p:nvPr/>
        </p:nvSpPr>
        <p:spPr bwMode="auto">
          <a:xfrm>
            <a:off x="0" y="2798763"/>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2783" name="Rectangle 15"/>
          <p:cNvSpPr>
            <a:spLocks noChangeArrowheads="1"/>
          </p:cNvSpPr>
          <p:nvPr/>
        </p:nvSpPr>
        <p:spPr bwMode="auto">
          <a:xfrm>
            <a:off x="0" y="2798763"/>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2784" name="Rectangle 16"/>
          <p:cNvSpPr>
            <a:spLocks noChangeArrowheads="1"/>
          </p:cNvSpPr>
          <p:nvPr/>
        </p:nvSpPr>
        <p:spPr bwMode="auto">
          <a:xfrm>
            <a:off x="0" y="2546350"/>
            <a:ext cx="8961438"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32785" name="Rectangle 17"/>
          <p:cNvSpPr>
            <a:spLocks noChangeArrowheads="1"/>
          </p:cNvSpPr>
          <p:nvPr/>
        </p:nvSpPr>
        <p:spPr bwMode="auto">
          <a:xfrm>
            <a:off x="1588" y="50800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32786" name="Rectangle 18"/>
          <p:cNvSpPr>
            <a:spLocks noChangeArrowheads="1"/>
          </p:cNvSpPr>
          <p:nvPr/>
        </p:nvSpPr>
        <p:spPr bwMode="auto">
          <a:xfrm>
            <a:off x="1588" y="153988"/>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32787" name="Rectangle 19"/>
          <p:cNvSpPr>
            <a:spLocks noChangeArrowheads="1"/>
          </p:cNvSpPr>
          <p:nvPr/>
        </p:nvSpPr>
        <p:spPr bwMode="auto">
          <a:xfrm>
            <a:off x="1588" y="-1166813"/>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32788" name="Rectangle 20"/>
          <p:cNvSpPr>
            <a:spLocks noChangeArrowheads="1"/>
          </p:cNvSpPr>
          <p:nvPr/>
        </p:nvSpPr>
        <p:spPr bwMode="auto">
          <a:xfrm>
            <a:off x="1588" y="-660400"/>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sp>
        <p:nvSpPr>
          <p:cNvPr id="32789" name="Rectangle 103"/>
          <p:cNvSpPr>
            <a:spLocks noChangeArrowheads="1"/>
          </p:cNvSpPr>
          <p:nvPr/>
        </p:nvSpPr>
        <p:spPr bwMode="auto">
          <a:xfrm>
            <a:off x="1588" y="2185988"/>
            <a:ext cx="8869362" cy="0"/>
          </a:xfrm>
          <a:prstGeom prst="rect">
            <a:avLst/>
          </a:prstGeom>
          <a:solidFill>
            <a:srgbClr val="99CCFF"/>
          </a:solidFill>
          <a:ln w="9525">
            <a:noFill/>
            <a:miter lim="800000"/>
            <a:headEnd/>
            <a:tailEnd/>
          </a:ln>
        </p:spPr>
        <p:txBody>
          <a:bodyPr wrap="none" anchor="ctr">
            <a:spAutoFit/>
          </a:bodyPr>
          <a:lstStyle/>
          <a:p>
            <a:endParaRPr lang="zh-CN" altLang="en-US"/>
          </a:p>
        </p:txBody>
      </p:sp>
      <p:graphicFrame>
        <p:nvGraphicFramePr>
          <p:cNvPr id="39174" name="Group 262"/>
          <p:cNvGraphicFramePr>
            <a:graphicFrameLocks noGrp="1"/>
          </p:cNvGraphicFramePr>
          <p:nvPr/>
        </p:nvGraphicFramePr>
        <p:xfrm>
          <a:off x="539750" y="1557338"/>
          <a:ext cx="8099425" cy="2124395"/>
        </p:xfrm>
        <a:graphic>
          <a:graphicData uri="http://schemas.openxmlformats.org/drawingml/2006/table">
            <a:tbl>
              <a:tblPr/>
              <a:tblGrid>
                <a:gridCol w="576263"/>
                <a:gridCol w="3816350"/>
                <a:gridCol w="1368425"/>
                <a:gridCol w="841375"/>
                <a:gridCol w="1497012"/>
              </a:tblGrid>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中标人的投标文件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中标通知书</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一式五份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34</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各投标人的投标函（书）及其附录</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复印件加盖公章</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35</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招标标底或招标控制价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如有时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gridSpan="5">
                  <a:txBody>
                    <a:bodyPr/>
                    <a:lstStyle/>
                    <a:p>
                      <a:pPr marL="0" marR="0" lvl="0" indent="9525"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说明：</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p>
                      <a:pPr marL="0" marR="0" lvl="0" indent="9525"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、总包单位作为招标人的，除</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中标通知书</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外，其他备案表应同时加盖总包单位及建设单位公章；</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p>
                      <a:pPr marL="0" marR="0" lvl="0" indent="9525"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2</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、第</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19</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项，由招标人出具其抽取评标专家的情况说明。</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24" name="灯片编号占位符 23"/>
          <p:cNvSpPr>
            <a:spLocks noGrp="1"/>
          </p:cNvSpPr>
          <p:nvPr>
            <p:ph type="sldNum" sz="quarter" idx="12"/>
          </p:nvPr>
        </p:nvSpPr>
        <p:spPr/>
        <p:txBody>
          <a:bodyPr/>
          <a:lstStyle/>
          <a:p>
            <a:pPr>
              <a:defRPr/>
            </a:pPr>
            <a:fld id="{DAC34A8C-AB6F-4613-9F5E-DBA4A8DF9B39}" type="slidenum">
              <a:rPr lang="en-US" altLang="zh-CN" smtClean="0"/>
              <a:pPr>
                <a:defRPr/>
              </a:pPr>
              <a:t>30</a:t>
            </a:fld>
            <a:endParaRPr lang="en-US" altLang="zh-C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lang="zh-CN" altLang="en-US" sz="2800" b="1" smtClean="0"/>
              <a:t>重要材料设备招标法律法规依据</a:t>
            </a:r>
          </a:p>
        </p:txBody>
      </p:sp>
      <p:graphicFrame>
        <p:nvGraphicFramePr>
          <p:cNvPr id="48192" name="Group 64"/>
          <p:cNvGraphicFramePr>
            <a:graphicFrameLocks noGrp="1"/>
          </p:cNvGraphicFramePr>
          <p:nvPr>
            <p:ph type="tbl" idx="1"/>
          </p:nvPr>
        </p:nvGraphicFramePr>
        <p:xfrm>
          <a:off x="468313" y="1268413"/>
          <a:ext cx="8229600" cy="5126736"/>
        </p:xfrm>
        <a:graphic>
          <a:graphicData uri="http://schemas.openxmlformats.org/drawingml/2006/table">
            <a:tbl>
              <a:tblPr/>
              <a:tblGrid>
                <a:gridCol w="8229600"/>
              </a:tblGrid>
              <a:tr h="44958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altLang="zh-CN" sz="2000" b="1" i="0" u="none" strike="noStrike" cap="none" normalizeH="0" baseline="0" dirty="0" smtClean="0">
                          <a:ln>
                            <a:noFill/>
                          </a:ln>
                          <a:solidFill>
                            <a:schemeClr val="tx1"/>
                          </a:solidFill>
                          <a:effectLst/>
                          <a:latin typeface="宋体" pitchFamily="2" charset="-122"/>
                          <a:ea typeface="宋体" pitchFamily="2" charset="-122"/>
                        </a:rPr>
                        <a:t>  </a:t>
                      </a:r>
                      <a:r>
                        <a:rPr kumimoji="0" lang="en-US" altLang="zh-CN" sz="1800" b="1" i="0" u="none" strike="noStrike" cap="none" normalizeH="0" baseline="0" dirty="0" smtClean="0">
                          <a:ln>
                            <a:noFill/>
                          </a:ln>
                          <a:solidFill>
                            <a:schemeClr val="tx1"/>
                          </a:solidFill>
                          <a:effectLst/>
                          <a:latin typeface="宋体" pitchFamily="2" charset="-122"/>
                          <a:ea typeface="宋体" pitchFamily="2" charset="-122"/>
                        </a:rPr>
                        <a:t>1</a:t>
                      </a:r>
                      <a:r>
                        <a:rPr kumimoji="0" lang="zh-CN" altLang="en-US" sz="18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800" b="1"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1800" b="1" i="0" u="none" strike="noStrike" cap="none" normalizeH="0" baseline="0" dirty="0" smtClean="0">
                          <a:ln>
                            <a:noFill/>
                          </a:ln>
                          <a:solidFill>
                            <a:schemeClr val="tx1"/>
                          </a:solidFill>
                          <a:effectLst/>
                          <a:latin typeface="宋体" pitchFamily="2" charset="-122"/>
                          <a:ea typeface="宋体" pitchFamily="2" charset="-122"/>
                        </a:rPr>
                        <a:t>工程建设项目货物招标投标办法</a:t>
                      </a:r>
                      <a:r>
                        <a:rPr kumimoji="0" lang="en-US" altLang="zh-CN" sz="1800" b="1"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1800" b="1" i="0" u="none" strike="noStrike" cap="none" normalizeH="0" baseline="0" dirty="0" smtClean="0">
                          <a:ln>
                            <a:noFill/>
                          </a:ln>
                          <a:solidFill>
                            <a:schemeClr val="tx1"/>
                          </a:solidFill>
                          <a:effectLst/>
                          <a:latin typeface="宋体" pitchFamily="2" charset="-122"/>
                          <a:ea typeface="宋体" pitchFamily="2" charset="-122"/>
                        </a:rPr>
                        <a:t>（七部委</a:t>
                      </a:r>
                      <a:r>
                        <a:rPr kumimoji="0" lang="en-US" altLang="zh-CN" sz="1800" b="1" i="0" u="none" strike="noStrike" cap="none" normalizeH="0" baseline="0" dirty="0" smtClean="0">
                          <a:ln>
                            <a:noFill/>
                          </a:ln>
                          <a:solidFill>
                            <a:schemeClr val="tx1"/>
                          </a:solidFill>
                          <a:effectLst/>
                          <a:latin typeface="宋体" pitchFamily="2" charset="-122"/>
                          <a:ea typeface="宋体" pitchFamily="2" charset="-122"/>
                        </a:rPr>
                        <a:t>27</a:t>
                      </a:r>
                      <a:r>
                        <a:rPr kumimoji="0" lang="zh-CN" altLang="en-US" sz="1800" b="1" i="0" u="none" strike="noStrike" cap="none" normalizeH="0" baseline="0" dirty="0" smtClean="0">
                          <a:ln>
                            <a:noFill/>
                          </a:ln>
                          <a:solidFill>
                            <a:schemeClr val="tx1"/>
                          </a:solidFill>
                          <a:effectLst/>
                          <a:latin typeface="宋体" pitchFamily="2" charset="-122"/>
                          <a:ea typeface="宋体" pitchFamily="2" charset="-122"/>
                        </a:rPr>
                        <a:t>号令）</a:t>
                      </a:r>
                      <a:endParaRPr kumimoji="0" lang="en-US" altLang="zh-CN" sz="1800" b="1" i="0" u="none" strike="noStrike" cap="none" normalizeH="0" baseline="0" dirty="0" smtClean="0">
                        <a:ln>
                          <a:noFill/>
                        </a:ln>
                        <a:solidFill>
                          <a:schemeClr val="tx1"/>
                        </a:solidFill>
                        <a:effectLst/>
                        <a:latin typeface="宋体" pitchFamily="2" charset="-122"/>
                        <a:ea typeface="宋体" pitchFamily="2" charset="-122"/>
                      </a:endParaRP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altLang="zh-CN" sz="1800" b="1" i="0" u="none" strike="noStrike" cap="none" normalizeH="0" baseline="0" dirty="0" smtClean="0">
                          <a:ln>
                            <a:noFill/>
                          </a:ln>
                          <a:solidFill>
                            <a:schemeClr val="tx1"/>
                          </a:solidFill>
                          <a:effectLst/>
                          <a:latin typeface="宋体" pitchFamily="2" charset="-122"/>
                          <a:ea typeface="宋体" pitchFamily="2" charset="-122"/>
                        </a:rPr>
                        <a:t>  2</a:t>
                      </a:r>
                      <a:r>
                        <a:rPr kumimoji="0" lang="zh-CN" altLang="en-US" sz="1800" b="1" i="0" u="none" strike="noStrike" cap="none" normalizeH="0" baseline="0" dirty="0" smtClean="0">
                          <a:ln>
                            <a:noFill/>
                          </a:ln>
                          <a:solidFill>
                            <a:schemeClr val="tx1"/>
                          </a:solidFill>
                          <a:effectLst/>
                          <a:latin typeface="宋体" pitchFamily="2" charset="-122"/>
                          <a:ea typeface="宋体" pitchFamily="2" charset="-122"/>
                        </a:rPr>
                        <a:t>、</a:t>
                      </a:r>
                      <a:r>
                        <a:rPr kumimoji="0" lang="en-US" altLang="zh-CN" sz="1800" b="1"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1800" b="1" i="0" u="none" strike="noStrike" cap="none" normalizeH="0" baseline="0" dirty="0" smtClean="0">
                          <a:ln>
                            <a:noFill/>
                          </a:ln>
                          <a:solidFill>
                            <a:schemeClr val="tx1"/>
                          </a:solidFill>
                          <a:effectLst/>
                          <a:latin typeface="宋体" pitchFamily="2" charset="-122"/>
                          <a:ea typeface="宋体" pitchFamily="2" charset="-122"/>
                        </a:rPr>
                        <a:t>关于加强建设工程材料设备采购的招标投标管理的若干规定</a:t>
                      </a:r>
                      <a:r>
                        <a:rPr kumimoji="0" lang="en-US" altLang="zh-CN" sz="1800" b="1"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1800" b="1" i="0" u="none" strike="noStrike" cap="none" normalizeH="0" baseline="0" dirty="0" smtClean="0">
                          <a:ln>
                            <a:noFill/>
                          </a:ln>
                          <a:solidFill>
                            <a:schemeClr val="tx1"/>
                          </a:solidFill>
                          <a:effectLst/>
                          <a:latin typeface="宋体" pitchFamily="2" charset="-122"/>
                          <a:ea typeface="宋体" pitchFamily="2" charset="-122"/>
                        </a:rPr>
                        <a:t>京建法</a:t>
                      </a:r>
                      <a:r>
                        <a:rPr kumimoji="0" lang="en-US" altLang="zh-CN" sz="1800" b="1" i="0" u="none" strike="noStrike" cap="none" normalizeH="0" baseline="0" dirty="0" smtClean="0">
                          <a:ln>
                            <a:noFill/>
                          </a:ln>
                          <a:solidFill>
                            <a:schemeClr val="tx1"/>
                          </a:solidFill>
                          <a:effectLst/>
                          <a:latin typeface="宋体" pitchFamily="2" charset="-122"/>
                          <a:ea typeface="宋体" pitchFamily="2" charset="-122"/>
                        </a:rPr>
                        <a:t>【2007】101</a:t>
                      </a:r>
                      <a:r>
                        <a:rPr kumimoji="0" lang="zh-CN" altLang="en-US" sz="1800" b="1" i="0" u="none" strike="noStrike" cap="none" normalizeH="0" baseline="0" dirty="0" smtClean="0">
                          <a:ln>
                            <a:noFill/>
                          </a:ln>
                          <a:solidFill>
                            <a:schemeClr val="tx1"/>
                          </a:solidFill>
                          <a:effectLst/>
                          <a:latin typeface="宋体" pitchFamily="2" charset="-122"/>
                          <a:ea typeface="宋体" pitchFamily="2" charset="-122"/>
                        </a:rPr>
                        <a:t>号</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en-US" sz="1600" b="1" i="0" u="none" strike="noStrike" cap="none" normalizeH="0" baseline="0" dirty="0" smtClean="0">
                        <a:ln>
                          <a:noFill/>
                        </a:ln>
                        <a:solidFill>
                          <a:schemeClr val="tx1"/>
                        </a:solidFill>
                        <a:effectLst/>
                        <a:latin typeface="宋体" pitchFamily="2" charset="-122"/>
                        <a:ea typeface="宋体" pitchFamily="2" charset="-122"/>
                      </a:endParaRP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    </a:t>
                      </a:r>
                      <a:r>
                        <a:rPr kumimoji="0" lang="zh-CN" altLang="en-US" sz="1400" b="1" i="0" u="none" strike="noStrike" cap="none" normalizeH="0" baseline="0" dirty="0" smtClean="0">
                          <a:ln>
                            <a:noFill/>
                          </a:ln>
                          <a:solidFill>
                            <a:schemeClr val="tx1"/>
                          </a:solidFill>
                          <a:effectLst/>
                          <a:latin typeface="宋体" pitchFamily="2" charset="-122"/>
                          <a:ea typeface="宋体" pitchFamily="2" charset="-122"/>
                        </a:rPr>
                        <a:t>第三条  材料设备采购，属于国家和本市规定的招标范围，并同时符合下列规定条件，必须依法进行招标：</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400" b="1" i="0" u="none" strike="noStrike" cap="none" normalizeH="0" baseline="0" dirty="0" smtClean="0">
                          <a:ln>
                            <a:noFill/>
                          </a:ln>
                          <a:solidFill>
                            <a:schemeClr val="tx1"/>
                          </a:solidFill>
                          <a:effectLst/>
                          <a:latin typeface="宋体" pitchFamily="2" charset="-122"/>
                          <a:ea typeface="宋体" pitchFamily="2" charset="-122"/>
                        </a:rPr>
                        <a:t>   （一）单项合同估算价在</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100</a:t>
                      </a:r>
                      <a:r>
                        <a:rPr kumimoji="0" lang="zh-CN" altLang="en-US" sz="1400" b="1" i="0" u="none" strike="noStrike" cap="none" normalizeH="0" baseline="0" dirty="0" smtClean="0">
                          <a:ln>
                            <a:noFill/>
                          </a:ln>
                          <a:solidFill>
                            <a:schemeClr val="tx1"/>
                          </a:solidFill>
                          <a:effectLst/>
                          <a:latin typeface="宋体" pitchFamily="2" charset="-122"/>
                          <a:ea typeface="宋体" pitchFamily="2" charset="-122"/>
                        </a:rPr>
                        <a:t>万元人民币以上或者单台重要设备估算价在</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30</a:t>
                      </a:r>
                      <a:r>
                        <a:rPr kumimoji="0" lang="zh-CN" altLang="en-US" sz="1400" b="1" i="0" u="none" strike="noStrike" cap="none" normalizeH="0" baseline="0" dirty="0" smtClean="0">
                          <a:ln>
                            <a:noFill/>
                          </a:ln>
                          <a:solidFill>
                            <a:schemeClr val="tx1"/>
                          </a:solidFill>
                          <a:effectLst/>
                          <a:latin typeface="宋体" pitchFamily="2" charset="-122"/>
                          <a:ea typeface="宋体" pitchFamily="2" charset="-122"/>
                        </a:rPr>
                        <a:t>万元人  民币以上的</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1400" b="1" i="0" u="none" strike="noStrike" cap="none" normalizeH="0" baseline="0" dirty="0" smtClean="0">
                          <a:ln>
                            <a:noFill/>
                          </a:ln>
                          <a:solidFill>
                            <a:schemeClr val="tx1"/>
                          </a:solidFill>
                          <a:effectLst/>
                          <a:latin typeface="宋体" pitchFamily="2" charset="-122"/>
                          <a:ea typeface="宋体" pitchFamily="2" charset="-122"/>
                        </a:rPr>
                        <a:t>或者单项合同估算价低于</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100</a:t>
                      </a:r>
                      <a:r>
                        <a:rPr kumimoji="0" lang="zh-CN" altLang="en-US" sz="1400" b="1" i="0" u="none" strike="noStrike" cap="none" normalizeH="0" baseline="0" dirty="0" smtClean="0">
                          <a:ln>
                            <a:noFill/>
                          </a:ln>
                          <a:solidFill>
                            <a:schemeClr val="tx1"/>
                          </a:solidFill>
                          <a:effectLst/>
                          <a:latin typeface="宋体" pitchFamily="2" charset="-122"/>
                          <a:ea typeface="宋体" pitchFamily="2" charset="-122"/>
                        </a:rPr>
                        <a:t>万元人民币、单台重要设备估算价在</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30</a:t>
                      </a:r>
                      <a:r>
                        <a:rPr kumimoji="0" lang="zh-CN" altLang="en-US" sz="1400" b="1" i="0" u="none" strike="noStrike" cap="none" normalizeH="0" baseline="0" dirty="0" smtClean="0">
                          <a:ln>
                            <a:noFill/>
                          </a:ln>
                          <a:solidFill>
                            <a:schemeClr val="tx1"/>
                          </a:solidFill>
                          <a:effectLst/>
                          <a:latin typeface="宋体" pitchFamily="2" charset="-122"/>
                          <a:ea typeface="宋体" pitchFamily="2" charset="-122"/>
                        </a:rPr>
                        <a:t>万元人民币以下，但项目总投资额在</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3000</a:t>
                      </a:r>
                      <a:r>
                        <a:rPr kumimoji="0" lang="zh-CN" altLang="en-US" sz="1400" b="1" i="0" u="none" strike="noStrike" cap="none" normalizeH="0" baseline="0" dirty="0" smtClean="0">
                          <a:ln>
                            <a:noFill/>
                          </a:ln>
                          <a:solidFill>
                            <a:schemeClr val="tx1"/>
                          </a:solidFill>
                          <a:effectLst/>
                          <a:latin typeface="宋体" pitchFamily="2" charset="-122"/>
                          <a:ea typeface="宋体" pitchFamily="2" charset="-122"/>
                        </a:rPr>
                        <a:t>万元人民币以上，全部或者部分使用政府投资或者国家融资的项目中政府投资或者国家融资金额在</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100</a:t>
                      </a:r>
                      <a:r>
                        <a:rPr kumimoji="0" lang="zh-CN" altLang="en-US" sz="1400" b="1" i="0" u="none" strike="noStrike" cap="none" normalizeH="0" baseline="0" dirty="0" smtClean="0">
                          <a:ln>
                            <a:noFill/>
                          </a:ln>
                          <a:solidFill>
                            <a:schemeClr val="tx1"/>
                          </a:solidFill>
                          <a:effectLst/>
                          <a:latin typeface="宋体" pitchFamily="2" charset="-122"/>
                          <a:ea typeface="宋体" pitchFamily="2" charset="-122"/>
                        </a:rPr>
                        <a:t>万元人民币以上的；</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400" b="1" i="0" u="none" strike="noStrike" cap="none" normalizeH="0" baseline="0" dirty="0" smtClean="0">
                          <a:ln>
                            <a:noFill/>
                          </a:ln>
                          <a:solidFill>
                            <a:schemeClr val="tx1"/>
                          </a:solidFill>
                          <a:effectLst/>
                          <a:latin typeface="宋体" pitchFamily="2" charset="-122"/>
                          <a:ea typeface="宋体" pitchFamily="2" charset="-122"/>
                        </a:rPr>
                        <a:t>   （二）招标人对工程建设项目实行总承包招标时，未包括在总承包范围内的材料设备，或者招标人对工程建设项目实行总承包招标时，以暂估价形式包括在总承包范围内的材料设备；</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400" b="1" i="0" u="none" strike="noStrike" cap="none" normalizeH="0" baseline="0" dirty="0" smtClean="0">
                          <a:ln>
                            <a:noFill/>
                          </a:ln>
                          <a:solidFill>
                            <a:schemeClr val="tx1"/>
                          </a:solidFill>
                          <a:effectLst/>
                          <a:latin typeface="宋体" pitchFamily="2" charset="-122"/>
                          <a:ea typeface="宋体" pitchFamily="2" charset="-122"/>
                        </a:rPr>
                        <a:t>   （三）属于本规定第六条规定的重要材料设备。</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400" b="1" i="0" u="none" strike="noStrike" cap="none" normalizeH="0" baseline="0" dirty="0" smtClean="0">
                          <a:ln>
                            <a:noFill/>
                          </a:ln>
                          <a:solidFill>
                            <a:schemeClr val="tx1"/>
                          </a:solidFill>
                          <a:effectLst/>
                          <a:latin typeface="宋体" pitchFamily="2" charset="-122"/>
                          <a:ea typeface="宋体" pitchFamily="2" charset="-122"/>
                        </a:rPr>
                        <a:t>    </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400" b="1" i="0" u="none" strike="noStrike" cap="none" normalizeH="0" baseline="0" dirty="0" smtClean="0">
                          <a:ln>
                            <a:noFill/>
                          </a:ln>
                          <a:solidFill>
                            <a:schemeClr val="tx1"/>
                          </a:solidFill>
                          <a:effectLst/>
                          <a:latin typeface="宋体" pitchFamily="2" charset="-122"/>
                          <a:ea typeface="宋体" pitchFamily="2" charset="-122"/>
                        </a:rPr>
                        <a:t>    第六条  根据</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1400" b="1" i="0" u="none" strike="noStrike" cap="none" normalizeH="0" baseline="0" dirty="0" smtClean="0">
                          <a:ln>
                            <a:noFill/>
                          </a:ln>
                          <a:solidFill>
                            <a:schemeClr val="tx1"/>
                          </a:solidFill>
                          <a:effectLst/>
                          <a:latin typeface="宋体" pitchFamily="2" charset="-122"/>
                          <a:ea typeface="宋体" pitchFamily="2" charset="-122"/>
                        </a:rPr>
                        <a:t>北京市建设工程招标投标监督管理规定</a:t>
                      </a:r>
                      <a:r>
                        <a:rPr kumimoji="0" lang="en-US" altLang="zh-CN" sz="1400" b="1"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1400" b="1" i="0" u="none" strike="noStrike" cap="none" normalizeH="0" baseline="0" dirty="0" smtClean="0">
                          <a:ln>
                            <a:noFill/>
                          </a:ln>
                          <a:solidFill>
                            <a:schemeClr val="tx1"/>
                          </a:solidFill>
                          <a:effectLst/>
                          <a:latin typeface="宋体" pitchFamily="2" charset="-122"/>
                          <a:ea typeface="宋体" pitchFamily="2" charset="-122"/>
                        </a:rPr>
                        <a:t>规定，市建委确定以下重要材料、设备采购应当进行招标：</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400" b="1" i="0" u="none" strike="noStrike" cap="none" normalizeH="0" baseline="0" dirty="0" smtClean="0">
                          <a:ln>
                            <a:noFill/>
                          </a:ln>
                          <a:solidFill>
                            <a:schemeClr val="tx1"/>
                          </a:solidFill>
                          <a:effectLst/>
                          <a:latin typeface="Arial" charset="0"/>
                          <a:ea typeface="宋体" pitchFamily="2" charset="-122"/>
                        </a:rPr>
                        <a:t>         重要设备包括电梯、配电设备（含电缆）、防火消防设备、锅炉暖通及空调设备、给排水设备、楼宇自动化设备。</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400" b="1" i="0" u="none" strike="noStrike" cap="none" normalizeH="0" baseline="0" dirty="0" smtClean="0">
                          <a:ln>
                            <a:noFill/>
                          </a:ln>
                          <a:solidFill>
                            <a:schemeClr val="tx1"/>
                          </a:solidFill>
                          <a:effectLst/>
                          <a:latin typeface="Arial" charset="0"/>
                          <a:ea typeface="宋体" pitchFamily="2" charset="-122"/>
                        </a:rPr>
                        <a:t>         重要材料包括建筑门窗（幕墙）、建筑防水材料、建筑石材、建筑陶瓷、建筑涂料。</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400" b="1" i="0" u="none" strike="noStrike" cap="none" normalizeH="0" baseline="0" dirty="0" smtClean="0">
                          <a:ln>
                            <a:noFill/>
                          </a:ln>
                          <a:solidFill>
                            <a:schemeClr val="tx1"/>
                          </a:solidFill>
                          <a:effectLst/>
                          <a:latin typeface="Arial" charset="0"/>
                          <a:ea typeface="宋体" pitchFamily="2" charset="-122"/>
                        </a:rPr>
                        <a:t>         建筑门窗（幕墙）、防水材料专业工程，已经过招标的，不再进行材料招标。</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灯片编号占位符 4"/>
          <p:cNvSpPr>
            <a:spLocks noGrp="1"/>
          </p:cNvSpPr>
          <p:nvPr>
            <p:ph type="sldNum" sz="quarter" idx="12"/>
          </p:nvPr>
        </p:nvSpPr>
        <p:spPr/>
        <p:txBody>
          <a:bodyPr/>
          <a:lstStyle/>
          <a:p>
            <a:pPr>
              <a:defRPr/>
            </a:pPr>
            <a:fld id="{6CC601BD-0BD7-4543-8875-EFF76C4FC499}" type="slidenum">
              <a:rPr lang="en-US" altLang="zh-CN" smtClean="0"/>
              <a:pPr>
                <a:defRPr/>
              </a:pPr>
              <a:t>4</a:t>
            </a:fld>
            <a:endParaRPr lang="en-US" altLang="zh-CN"/>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defRPr/>
            </a:pPr>
            <a:r>
              <a:rPr lang="zh-CN" altLang="en-US" sz="2800" b="1" smtClean="0"/>
              <a:t>受理范围</a:t>
            </a:r>
          </a:p>
        </p:txBody>
      </p:sp>
      <p:graphicFrame>
        <p:nvGraphicFramePr>
          <p:cNvPr id="51211" name="Group 11"/>
          <p:cNvGraphicFramePr>
            <a:graphicFrameLocks noGrp="1"/>
          </p:cNvGraphicFramePr>
          <p:nvPr>
            <p:ph type="tbl" idx="1"/>
          </p:nvPr>
        </p:nvGraphicFramePr>
        <p:xfrm>
          <a:off x="468313" y="1268413"/>
          <a:ext cx="8229600" cy="4495800"/>
        </p:xfrm>
        <a:graphic>
          <a:graphicData uri="http://schemas.openxmlformats.org/drawingml/2006/table">
            <a:tbl>
              <a:tblPr/>
              <a:tblGrid>
                <a:gridCol w="8229600"/>
              </a:tblGrid>
              <a:tr h="44958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    </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一、专业承包工程：</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    类型一：新建工程中以“发包人发包专业工程及其整项暂估金额一览表</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附表</a:t>
                      </a:r>
                      <a:r>
                        <a:rPr kumimoji="0" lang="en-US" altLang="zh-CN" sz="1600" b="1" i="0" u="none" strike="noStrike" cap="none" normalizeH="0" baseline="0" dirty="0" smtClean="0">
                          <a:ln>
                            <a:noFill/>
                          </a:ln>
                          <a:solidFill>
                            <a:schemeClr val="tx1"/>
                          </a:solidFill>
                          <a:effectLst/>
                          <a:latin typeface="宋体" pitchFamily="2" charset="-122"/>
                          <a:ea typeface="宋体" pitchFamily="2" charset="-122"/>
                        </a:rPr>
                        <a:t>4)”</a:t>
                      </a: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，由建设单位作为招标人。</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    类型二：既有项目的改扩建工程，由建设单位作为招标人。</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en-US" sz="1600" b="1" i="0" u="none" strike="noStrike" cap="none" normalizeH="0" baseline="0" dirty="0" smtClean="0">
                        <a:ln>
                          <a:noFill/>
                        </a:ln>
                        <a:solidFill>
                          <a:schemeClr val="tx1"/>
                        </a:solidFill>
                        <a:effectLst/>
                        <a:latin typeface="宋体" pitchFamily="2" charset="-122"/>
                        <a:ea typeface="宋体" pitchFamily="2" charset="-122"/>
                      </a:endParaRP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    二、专业分包工程：</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    总包工程中以“暂估价的专业分包工程及其暂估价一览表”列项的工程，由总包单位作为招标人。</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en-US" sz="1600" b="1" i="0" u="none" strike="noStrike" cap="none" normalizeH="0" baseline="0" dirty="0" smtClean="0">
                        <a:ln>
                          <a:noFill/>
                        </a:ln>
                        <a:solidFill>
                          <a:schemeClr val="tx1"/>
                        </a:solidFill>
                        <a:effectLst/>
                        <a:latin typeface="宋体" pitchFamily="2" charset="-122"/>
                        <a:ea typeface="宋体" pitchFamily="2" charset="-122"/>
                      </a:endParaRP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    三、重要材料、设备：</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    类型一：新建工程中以“发包人供应材料和工程设备及其暂估金额一览表”或“暂估价的材料和工程设备及其暂估单价一览表”列项的，由建设单位及总包单位作为招标人。</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zh-CN" altLang="en-US" sz="1600" b="1" i="0" u="none" strike="noStrike" cap="none" normalizeH="0" baseline="0" dirty="0" smtClean="0">
                          <a:ln>
                            <a:noFill/>
                          </a:ln>
                          <a:solidFill>
                            <a:schemeClr val="tx1"/>
                          </a:solidFill>
                          <a:effectLst/>
                          <a:latin typeface="宋体" pitchFamily="2" charset="-122"/>
                          <a:ea typeface="宋体" pitchFamily="2" charset="-122"/>
                        </a:rPr>
                        <a:t>    类型二：既有设备的更新改造，由建设单位作为招标人。</a:t>
                      </a:r>
                      <a:r>
                        <a:rPr kumimoji="0" lang="zh-CN" altLang="en-US" sz="1600" b="0" i="0" u="none" strike="noStrike" cap="none" normalizeH="0" baseline="0" dirty="0" smtClean="0">
                          <a:ln>
                            <a:noFill/>
                          </a:ln>
                          <a:solidFill>
                            <a:schemeClr val="tx1"/>
                          </a:solidFill>
                          <a:effectLst/>
                          <a:latin typeface="宋体" pitchFamily="2" charset="-122"/>
                          <a:ea typeface="宋体" pitchFamily="2" charset="-122"/>
                        </a:rPr>
                        <a:t>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灯片编号占位符 4"/>
          <p:cNvSpPr>
            <a:spLocks noGrp="1"/>
          </p:cNvSpPr>
          <p:nvPr>
            <p:ph type="sldNum" sz="quarter" idx="12"/>
          </p:nvPr>
        </p:nvSpPr>
        <p:spPr/>
        <p:txBody>
          <a:bodyPr/>
          <a:lstStyle/>
          <a:p>
            <a:pPr>
              <a:defRPr/>
            </a:pPr>
            <a:fld id="{A7D9E9FB-A91F-456A-9FED-579A4AAF757F}" type="slidenum">
              <a:rPr lang="en-US" altLang="zh-CN" smtClean="0"/>
              <a:pPr>
                <a:defRPr/>
              </a:pPr>
              <a:t>5</a:t>
            </a:fld>
            <a:endParaRPr lang="en-US" altLang="zh-CN"/>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zh-CN" altLang="en-US" sz="2800" b="1" smtClean="0"/>
              <a:t>项目入场受理材料清单</a:t>
            </a:r>
            <a:r>
              <a:rPr lang="zh-CN" altLang="en-US" smtClean="0"/>
              <a:t> </a:t>
            </a:r>
          </a:p>
        </p:txBody>
      </p:sp>
      <p:sp>
        <p:nvSpPr>
          <p:cNvPr id="8195" name="Rectangle 4"/>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8196" name="Rectangle 386"/>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8197" name="Rectangle 702"/>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9279" name="Group 1087"/>
          <p:cNvGraphicFramePr>
            <a:graphicFrameLocks noGrp="1"/>
          </p:cNvGraphicFramePr>
          <p:nvPr/>
        </p:nvGraphicFramePr>
        <p:xfrm>
          <a:off x="611188" y="1412875"/>
          <a:ext cx="8064500" cy="4166871"/>
        </p:xfrm>
        <a:graphic>
          <a:graphicData uri="http://schemas.openxmlformats.org/drawingml/2006/table">
            <a:tbl>
              <a:tblPr/>
              <a:tblGrid>
                <a:gridCol w="504825"/>
                <a:gridCol w="3960812"/>
                <a:gridCol w="1189038"/>
                <a:gridCol w="827087"/>
                <a:gridCol w="1582738"/>
              </a:tblGrid>
              <a:tr h="285750">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专业承包工程：</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类型一：新建工程中以“发包人发包专业工程及其整项暂估金额一览表</a:t>
                      </a:r>
                      <a:r>
                        <a:rPr kumimoji="0" lang="en-US" altLang="zh-CN"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附表</a:t>
                      </a:r>
                      <a:r>
                        <a:rPr kumimoji="0" lang="en-US" altLang="zh-CN"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4)”</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762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8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经备案的总包合同或招标文件</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原件及复印件盖公章</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5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经备案的总包中标通知书或新建工程的</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施工许可证</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复印件盖公章</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730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项目未开工承诺书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专业承包工程需提供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4</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招标方式登记表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5</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招标公告发布单</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施工</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3-1)</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 </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公开招标的填写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邀请招标登记单</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邀请招标的填写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331788">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6</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招标人自行招标条件备案表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1-1</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自行招标的填写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342900">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招标人从事同类项目招标经验证明材料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自行招标且无核准意见书的需提供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342900">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工程技术经济人员名单及资格证明材料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自行招标且无核准意见书的需提供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8450">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招标人委托招标登记表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bl>
          </a:graphicData>
        </a:graphic>
      </p:graphicFrame>
      <p:sp>
        <p:nvSpPr>
          <p:cNvPr id="8" name="灯片编号占位符 7"/>
          <p:cNvSpPr>
            <a:spLocks noGrp="1"/>
          </p:cNvSpPr>
          <p:nvPr>
            <p:ph type="sldNum" sz="quarter" idx="12"/>
          </p:nvPr>
        </p:nvSpPr>
        <p:spPr/>
        <p:txBody>
          <a:bodyPr/>
          <a:lstStyle/>
          <a:p>
            <a:pPr>
              <a:defRPr/>
            </a:pPr>
            <a:fld id="{9B042CDE-327F-4D8F-99C5-1B8E4CAAE41B}" type="slidenum">
              <a:rPr lang="en-US" altLang="zh-CN" smtClean="0"/>
              <a:pPr>
                <a:defRPr/>
              </a:pPr>
              <a:t>6</a:t>
            </a:fld>
            <a:endParaRPr lang="en-US" altLang="zh-CN"/>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zh-CN" altLang="en-US" sz="2800" b="1" smtClean="0"/>
              <a:t>项目入场受理材料清单</a:t>
            </a:r>
            <a:r>
              <a:rPr lang="zh-CN" altLang="en-US" smtClean="0"/>
              <a:t> </a:t>
            </a:r>
          </a:p>
        </p:txBody>
      </p:sp>
      <p:sp>
        <p:nvSpPr>
          <p:cNvPr id="9219"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9220"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9221"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9222" name="Rectangle 82"/>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12802" name="Group 514"/>
          <p:cNvGraphicFramePr>
            <a:graphicFrameLocks noGrp="1"/>
          </p:cNvGraphicFramePr>
          <p:nvPr/>
        </p:nvGraphicFramePr>
        <p:xfrm>
          <a:off x="395288" y="1412875"/>
          <a:ext cx="8316912" cy="4684079"/>
        </p:xfrm>
        <a:graphic>
          <a:graphicData uri="http://schemas.openxmlformats.org/drawingml/2006/table">
            <a:tbl>
              <a:tblPr/>
              <a:tblGrid>
                <a:gridCol w="576262"/>
                <a:gridCol w="4213225"/>
                <a:gridCol w="1119188"/>
                <a:gridCol w="931862"/>
                <a:gridCol w="1476375"/>
              </a:tblGrid>
              <a:tr h="315913">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专业承包工程：</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类型一：新建工程中以“发包人发包专业工程及其整项暂估金额一览表</a:t>
                      </a:r>
                      <a:r>
                        <a:rPr kumimoji="0" lang="en-US" altLang="zh-CN"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附表</a:t>
                      </a:r>
                      <a:r>
                        <a:rPr kumimoji="0" lang="en-US" altLang="zh-CN"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4)”</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15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15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7</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委托代理合同备案表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一式三份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委托招标的填写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303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8</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招标人与招标代理机构签订的委托代理合同</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61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rPr>
                        <a:t>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招标代理机构资格等级证书副本</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61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10</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项目负责人身份证</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61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11</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项目负责人劳动合同</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61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12</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项目负责人社保证明</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61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13</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项目负责人职业资格证书</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61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14</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由招标代理机构开具的经办人的法人委托书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61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15</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经办人身份证</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635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16</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经办人劳动合同</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635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17</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经办人社保证明</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238125" algn="l"/>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说明：</a:t>
                      </a:r>
                    </a:p>
                    <a:p>
                      <a:pPr marL="0" marR="0" lvl="0" indent="0" algn="l" defTabSz="914400" rtl="0" eaLnBrk="0" fontAlgn="base" latinLnBrk="0" hangingPunct="0">
                        <a:lnSpc>
                          <a:spcPct val="100000"/>
                        </a:lnSpc>
                        <a:spcBef>
                          <a:spcPct val="0"/>
                        </a:spcBef>
                        <a:spcAft>
                          <a:spcPct val="0"/>
                        </a:spcAft>
                        <a:buClrTx/>
                        <a:buSzTx/>
                        <a:buFontTx/>
                        <a:buNone/>
                        <a:tabLst>
                          <a:tab pos="238125" algn="l"/>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、第</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项，招标文件封面及暂估价部分表格需复印；</a:t>
                      </a:r>
                    </a:p>
                    <a:p>
                      <a:pPr marL="0" marR="0" lvl="0" indent="0" algn="l" defTabSz="914400" rtl="0" eaLnBrk="0" fontAlgn="base" latinLnBrk="0" hangingPunct="0">
                        <a:lnSpc>
                          <a:spcPct val="100000"/>
                        </a:lnSpc>
                        <a:spcBef>
                          <a:spcPct val="0"/>
                        </a:spcBef>
                        <a:spcAft>
                          <a:spcPct val="0"/>
                        </a:spcAft>
                        <a:buClrTx/>
                        <a:buSzTx/>
                        <a:buFontTx/>
                        <a:buNone/>
                        <a:tabLst>
                          <a:tab pos="238125" algn="l"/>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2</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、第</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9</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项，无需重复提供；</a:t>
                      </a:r>
                    </a:p>
                    <a:p>
                      <a:pPr marL="0" marR="0" lvl="0" indent="0" algn="l" defTabSz="914400" rtl="0" eaLnBrk="0" fontAlgn="base" latinLnBrk="0" hangingPunct="0">
                        <a:lnSpc>
                          <a:spcPct val="100000"/>
                        </a:lnSpc>
                        <a:spcBef>
                          <a:spcPct val="0"/>
                        </a:spcBef>
                        <a:spcAft>
                          <a:spcPct val="0"/>
                        </a:spcAft>
                        <a:buClrTx/>
                        <a:buSzTx/>
                        <a:buFontTx/>
                        <a:buNone/>
                        <a:tabLst>
                          <a:tab pos="238125" algn="l"/>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3</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、项目负责人和经办人的劳动合同应为一年以上，社保证明为近半年内开具。</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9" name="灯片编号占位符 8"/>
          <p:cNvSpPr>
            <a:spLocks noGrp="1"/>
          </p:cNvSpPr>
          <p:nvPr>
            <p:ph type="sldNum" sz="quarter" idx="12"/>
          </p:nvPr>
        </p:nvSpPr>
        <p:spPr/>
        <p:txBody>
          <a:bodyPr/>
          <a:lstStyle/>
          <a:p>
            <a:pPr>
              <a:defRPr/>
            </a:pPr>
            <a:fld id="{EE3F2B69-BA0B-49D6-B46F-9D52255769C4}" type="slidenum">
              <a:rPr lang="en-US" altLang="zh-CN" smtClean="0"/>
              <a:pPr>
                <a:defRPr/>
              </a:pPr>
              <a:t>7</a:t>
            </a:fld>
            <a:endParaRPr lang="en-US" altLang="zh-C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zh-CN" altLang="en-US" sz="2800" b="1" smtClean="0"/>
              <a:t>项目入场受理材料清单</a:t>
            </a:r>
            <a:r>
              <a:rPr lang="zh-CN" altLang="en-US" smtClean="0"/>
              <a:t> </a:t>
            </a:r>
          </a:p>
        </p:txBody>
      </p:sp>
      <p:sp>
        <p:nvSpPr>
          <p:cNvPr id="10243"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0244"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0245"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0246"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0247" name="Rectangle 91"/>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13825" name="Group 513"/>
          <p:cNvGraphicFramePr>
            <a:graphicFrameLocks noGrp="1"/>
          </p:cNvGraphicFramePr>
          <p:nvPr/>
        </p:nvGraphicFramePr>
        <p:xfrm>
          <a:off x="611188" y="1484313"/>
          <a:ext cx="8208962" cy="4482465"/>
        </p:xfrm>
        <a:graphic>
          <a:graphicData uri="http://schemas.openxmlformats.org/drawingml/2006/table">
            <a:tbl>
              <a:tblPr/>
              <a:tblGrid>
                <a:gridCol w="598487"/>
                <a:gridCol w="3722688"/>
                <a:gridCol w="1223962"/>
                <a:gridCol w="936625"/>
                <a:gridCol w="1727200"/>
              </a:tblGrid>
              <a:tr h="288925">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专业承包工程：</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类型二：既有项目的</a:t>
                      </a:r>
                      <a:r>
                        <a:rPr kumimoji="0" lang="zh-CN" altLang="en-US" sz="1200" b="1" i="0" u="none" strike="noStrike" kern="1200" cap="none" normalizeH="0" baseline="0" dirty="0" smtClean="0">
                          <a:ln>
                            <a:noFill/>
                          </a:ln>
                          <a:solidFill>
                            <a:schemeClr val="bg2"/>
                          </a:solidFill>
                          <a:effectLst/>
                          <a:latin typeface="+mn-lt"/>
                          <a:ea typeface="+mn-ea"/>
                          <a:cs typeface="+mn-cs"/>
                        </a:rPr>
                        <a:t>装修改造</a:t>
                      </a: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工程</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682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项目审批、核准部门的批复文件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25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招标项目情况说明或单位会议纪要</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无需立项审批的需提供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65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项目未开工承诺书</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4</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规划许可证或规划意见书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涉及外立面装修的需提供（如幕墙工程）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5</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招标方式登记表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527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6</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招标公告发布单</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施工</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3-1)</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公开招标的填写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8450">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邀请招标登记单</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邀请招标的填写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34290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7</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招标人自行招标条件备案表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1-1</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自行招标的填写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342900">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招标人从事同类项目招标经验证明材料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自行招标且无核准意见书的需提供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342900">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工程技术经济人员名单及资格证明材料</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自行招标且无核准意见书的需提供</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8450">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招标人委托招标登记表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1-2)</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一式两份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bl>
          </a:graphicData>
        </a:graphic>
      </p:graphicFrame>
      <p:sp>
        <p:nvSpPr>
          <p:cNvPr id="10" name="灯片编号占位符 9"/>
          <p:cNvSpPr>
            <a:spLocks noGrp="1"/>
          </p:cNvSpPr>
          <p:nvPr>
            <p:ph type="sldNum" sz="quarter" idx="12"/>
          </p:nvPr>
        </p:nvSpPr>
        <p:spPr/>
        <p:txBody>
          <a:bodyPr/>
          <a:lstStyle/>
          <a:p>
            <a:pPr>
              <a:defRPr/>
            </a:pPr>
            <a:fld id="{FB55176C-3111-4CCE-B734-151A68FAC316}" type="slidenum">
              <a:rPr lang="en-US" altLang="zh-CN" smtClean="0"/>
              <a:pPr>
                <a:defRPr/>
              </a:pPr>
              <a:t>8</a:t>
            </a:fld>
            <a:endParaRPr lang="en-US" altLang="zh-CN"/>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zh-CN" altLang="en-US" sz="2800" b="1" smtClean="0"/>
              <a:t>项目入场受理材料清单</a:t>
            </a:r>
            <a:r>
              <a:rPr lang="zh-CN" altLang="en-US" smtClean="0"/>
              <a:t> </a:t>
            </a:r>
          </a:p>
        </p:txBody>
      </p:sp>
      <p:sp>
        <p:nvSpPr>
          <p:cNvPr id="11267" name="Rectangle 3"/>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1268" name="Rectangle 4"/>
          <p:cNvSpPr>
            <a:spLocks noChangeArrowheads="1"/>
          </p:cNvSpPr>
          <p:nvPr/>
        </p:nvSpPr>
        <p:spPr bwMode="auto">
          <a:xfrm>
            <a:off x="0" y="144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1269" name="Rectangle 5"/>
          <p:cNvSpPr>
            <a:spLocks noChangeArrowheads="1"/>
          </p:cNvSpPr>
          <p:nvPr/>
        </p:nvSpPr>
        <p:spPr bwMode="auto">
          <a:xfrm>
            <a:off x="0" y="9572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1270" name="Rectangle 6"/>
          <p:cNvSpPr>
            <a:spLocks noChangeArrowheads="1"/>
          </p:cNvSpPr>
          <p:nvPr/>
        </p:nvSpPr>
        <p:spPr bwMode="auto">
          <a:xfrm>
            <a:off x="0" y="2619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1271" name="Rectangle 7"/>
          <p:cNvSpPr>
            <a:spLocks noChangeArrowheads="1"/>
          </p:cNvSpPr>
          <p:nvPr/>
        </p:nvSpPr>
        <p:spPr bwMode="auto">
          <a:xfrm>
            <a:off x="1588" y="728663"/>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sp>
        <p:nvSpPr>
          <p:cNvPr id="11272" name="Rectangle 90"/>
          <p:cNvSpPr>
            <a:spLocks noChangeArrowheads="1"/>
          </p:cNvSpPr>
          <p:nvPr/>
        </p:nvSpPr>
        <p:spPr bwMode="auto">
          <a:xfrm>
            <a:off x="1588" y="173038"/>
            <a:ext cx="8778875" cy="0"/>
          </a:xfrm>
          <a:prstGeom prst="rect">
            <a:avLst/>
          </a:prstGeom>
          <a:solidFill>
            <a:srgbClr val="FFFF99"/>
          </a:solidFill>
          <a:ln w="9525">
            <a:noFill/>
            <a:miter lim="800000"/>
            <a:headEnd/>
            <a:tailEnd/>
          </a:ln>
        </p:spPr>
        <p:txBody>
          <a:bodyPr wrap="none" anchor="ctr">
            <a:spAutoFit/>
          </a:bodyPr>
          <a:lstStyle/>
          <a:p>
            <a:endParaRPr lang="zh-CN" altLang="en-US"/>
          </a:p>
        </p:txBody>
      </p:sp>
      <p:graphicFrame>
        <p:nvGraphicFramePr>
          <p:cNvPr id="14839" name="Group 503"/>
          <p:cNvGraphicFramePr>
            <a:graphicFrameLocks noGrp="1"/>
          </p:cNvGraphicFramePr>
          <p:nvPr/>
        </p:nvGraphicFramePr>
        <p:xfrm>
          <a:off x="755650" y="1484313"/>
          <a:ext cx="7666038" cy="4873312"/>
        </p:xfrm>
        <a:graphic>
          <a:graphicData uri="http://schemas.openxmlformats.org/drawingml/2006/table">
            <a:tbl>
              <a:tblPr/>
              <a:tblGrid>
                <a:gridCol w="503238"/>
                <a:gridCol w="3779837"/>
                <a:gridCol w="1223963"/>
                <a:gridCol w="863600"/>
                <a:gridCol w="1295400"/>
              </a:tblGrid>
              <a:tr h="338138">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专业承包工程：</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200" b="1"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类型二：既有项目的改扩建工程</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381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序号</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资料文件名称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资料类型</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文件份数</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备注</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381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8</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委托代理合同备案表</a:t>
                      </a:r>
                      <a:r>
                        <a:rPr kumimoji="0" lang="en-US" altLang="zh-CN"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a:t>
                      </a:r>
                      <a:endParaRPr kumimoji="0" lang="en-US"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一式三份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9</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招标人与招标代理机构签订的委托代理合同</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5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rPr>
                        <a:t>10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招标代理机构资格等级证书副本</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11</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项目负责人身份证</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12</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项目负责人劳动合同</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13</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项目负责人社保证明</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14</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项目负责人职业资格证书</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15</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由招标代理机构开具的经办人的法人委托书</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8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16</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经办人身份证</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17</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经办人劳务合同</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18</a:t>
                      </a:r>
                      <a:endParaRPr kumimoji="0" lang="en-US" altLang="zh-CN"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经办人社保证明</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原件及复印件</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chemeClr val="bg2"/>
                          </a:solidFill>
                          <a:effectLst/>
                          <a:latin typeface="宋体" pitchFamily="2" charset="-122"/>
                          <a:ea typeface="宋体" pitchFamily="2" charset="-122"/>
                          <a:cs typeface="Times New Roman" pitchFamily="18" charset="0"/>
                        </a:rPr>
                        <a:t>一份</a:t>
                      </a:r>
                      <a:endParaRPr kumimoji="0" lang="zh-CN" altLang="en-US"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zh-CN" altLang="zh-CN" sz="1200" b="0" i="0" u="none" strike="noStrike" cap="none" normalizeH="0" baseline="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96863">
                <a:tc gridSpan="5">
                  <a:txBody>
                    <a:bodyPr/>
                    <a:lstStyle/>
                    <a:p>
                      <a:pPr marL="0" marR="0" lvl="0" indent="9525"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说明：</a:t>
                      </a:r>
                    </a:p>
                    <a:p>
                      <a:pPr marL="0" marR="0" lvl="0" indent="9525"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a:t>
                      </a:r>
                      <a:r>
                        <a:rPr kumimoji="0" lang="zh-CN" altLang="en-US"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第</a:t>
                      </a:r>
                      <a:r>
                        <a:rPr kumimoji="0" lang="en-US" altLang="zh-CN"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2</a:t>
                      </a:r>
                      <a:r>
                        <a:rPr kumimoji="0" lang="zh-CN" altLang="en-US" sz="1200" b="0"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项</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，情况说明内容包括：</a:t>
                      </a:r>
                      <a:r>
                        <a:rPr lang="zh-CN" altLang="en-US" sz="1100" kern="1200" dirty="0" smtClean="0">
                          <a:solidFill>
                            <a:schemeClr val="bg2"/>
                          </a:solidFill>
                          <a:latin typeface="+mn-lt"/>
                          <a:ea typeface="+mn-ea"/>
                          <a:cs typeface="+mn-cs"/>
                        </a:rPr>
                        <a:t>建筑规模、预计投资金额、资金来源、招标所需的设计图纸及技术资料、严格遵守招投标程序及不随意中止招标的承诺书</a:t>
                      </a:r>
                      <a:endParaRPr kumimoji="0" lang="zh-CN" altLang="en-US" sz="11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endParaRPr>
                    </a:p>
                    <a:p>
                      <a:pPr marL="0" marR="0" lvl="0" indent="9525"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2</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、第</a:t>
                      </a:r>
                      <a:r>
                        <a:rPr kumimoji="0" lang="en-US" altLang="zh-CN"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10</a:t>
                      </a:r>
                      <a:r>
                        <a:rPr kumimoji="0" lang="zh-CN" altLang="en-US" sz="1200" b="0" i="0" u="none" strike="noStrike" cap="none" normalizeH="0" baseline="0" dirty="0" smtClean="0">
                          <a:ln>
                            <a:noFill/>
                          </a:ln>
                          <a:solidFill>
                            <a:schemeClr val="bg2"/>
                          </a:solidFill>
                          <a:effectLst/>
                          <a:latin typeface="宋体" pitchFamily="2" charset="-122"/>
                          <a:ea typeface="宋体" pitchFamily="2" charset="-122"/>
                          <a:cs typeface="Times New Roman" pitchFamily="18" charset="0"/>
                        </a:rPr>
                        <a:t>项，无需重复提供。</a:t>
                      </a:r>
                      <a:endParaRPr kumimoji="0" lang="zh-CN" altLang="en-US" sz="1200" b="0" i="0" u="none" strike="noStrike" cap="none" normalizeH="0" baseline="0" dirty="0" smtClean="0">
                        <a:ln>
                          <a:noFill/>
                        </a:ln>
                        <a:solidFill>
                          <a:schemeClr val="bg2"/>
                        </a:solidFill>
                        <a:effectLst/>
                        <a:latin typeface="宋体" pitchFamily="2" charset="-122"/>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1" name="灯片编号占位符 10"/>
          <p:cNvSpPr>
            <a:spLocks noGrp="1"/>
          </p:cNvSpPr>
          <p:nvPr>
            <p:ph type="sldNum" sz="quarter" idx="12"/>
          </p:nvPr>
        </p:nvSpPr>
        <p:spPr/>
        <p:txBody>
          <a:bodyPr/>
          <a:lstStyle/>
          <a:p>
            <a:pPr>
              <a:defRPr/>
            </a:pPr>
            <a:fld id="{2E1A17B5-DFF6-4B9D-9EB0-AE4762203A17}" type="slidenum">
              <a:rPr lang="en-US" altLang="zh-CN" smtClean="0"/>
              <a:pPr>
                <a:defRPr/>
              </a:pPr>
              <a:t>9</a:t>
            </a:fld>
            <a:endParaRPr lang="en-US" altLang="zh-CN"/>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1093</TotalTime>
  <Words>4644</Words>
  <Application>Microsoft Office PowerPoint</Application>
  <PresentationFormat>全屏显示(4:3)</PresentationFormat>
  <Paragraphs>916</Paragraphs>
  <Slides>30</Slides>
  <Notes>6</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30</vt:i4>
      </vt:variant>
    </vt:vector>
  </HeadingPairs>
  <TitlesOfParts>
    <vt:vector size="36" baseType="lpstr">
      <vt:lpstr>Arial</vt:lpstr>
      <vt:lpstr>宋体</vt:lpstr>
      <vt:lpstr>Calibri</vt:lpstr>
      <vt:lpstr>黑体</vt:lpstr>
      <vt:lpstr>Times New Roman</vt:lpstr>
      <vt:lpstr>Mountain Top</vt:lpstr>
      <vt:lpstr>办事指南  （专业承包工程、专业分包工程、重要材料设备）</vt:lpstr>
      <vt:lpstr>办事指南内容</vt:lpstr>
      <vt:lpstr>工程招标主要法律法规依据</vt:lpstr>
      <vt:lpstr>重要材料设备招标法律法规依据</vt:lpstr>
      <vt:lpstr>受理范围</vt:lpstr>
      <vt:lpstr>项目入场受理材料清单 </vt:lpstr>
      <vt:lpstr>项目入场受理材料清单 </vt:lpstr>
      <vt:lpstr>项目入场受理材料清单 </vt:lpstr>
      <vt:lpstr>项目入场受理材料清单 </vt:lpstr>
      <vt:lpstr>项目入场受理材料清单 </vt:lpstr>
      <vt:lpstr>项目入场受理材料清单 </vt:lpstr>
      <vt:lpstr>项目入场受理材料清单 </vt:lpstr>
      <vt:lpstr>资格预审文件备案受理材料清单 </vt:lpstr>
      <vt:lpstr>资格预审评审专家抽取受理材料清单 </vt:lpstr>
      <vt:lpstr>投标人投标资格登记受理材料清单(资格预审) </vt:lpstr>
      <vt:lpstr>招标文件备案受理材料清单</vt:lpstr>
      <vt:lpstr>评标专家抽取受理材料清单</vt:lpstr>
      <vt:lpstr>中标候选人结果公示受理材料清单</vt:lpstr>
      <vt:lpstr>招投标情况书面报告受理材料清单</vt:lpstr>
      <vt:lpstr>招标项目合同备案受理材料清单</vt:lpstr>
      <vt:lpstr>集中备案项目入场受理材料清单</vt:lpstr>
      <vt:lpstr>集中备案项目入场受理材料清单</vt:lpstr>
      <vt:lpstr>集中备案项目入场受理材料清单</vt:lpstr>
      <vt:lpstr>集中备案项目入场受理材料清单</vt:lpstr>
      <vt:lpstr>集中备案项目入场受理材料清单</vt:lpstr>
      <vt:lpstr>集中备案项目入场受理材料清单</vt:lpstr>
      <vt:lpstr>集中备案项目招投标情况书面报告受理材料清单</vt:lpstr>
      <vt:lpstr>集中备案项目招投标情况书面报告受理材料清单</vt:lpstr>
      <vt:lpstr>集中备案项目招投标情况书面报告受理材料清单</vt:lpstr>
      <vt:lpstr>集中备案项目招投标情况书面报告受理材料清单</vt:lpstr>
    </vt:vector>
  </TitlesOfParts>
  <Company>Lenovo (Beijing) Limited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伍倩仪</dc:creator>
  <cp:lastModifiedBy>pc</cp:lastModifiedBy>
  <cp:revision>100</cp:revision>
  <dcterms:created xsi:type="dcterms:W3CDTF">2013-07-16T06:38:03Z</dcterms:created>
  <dcterms:modified xsi:type="dcterms:W3CDTF">2013-08-07T03:24:19Z</dcterms:modified>
</cp:coreProperties>
</file>